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76" r:id="rId3"/>
    <p:sldId id="277" r:id="rId4"/>
    <p:sldId id="270" r:id="rId5"/>
    <p:sldId id="290" r:id="rId6"/>
    <p:sldId id="268" r:id="rId7"/>
    <p:sldId id="292" r:id="rId8"/>
    <p:sldId id="291" r:id="rId9"/>
    <p:sldId id="289" r:id="rId10"/>
    <p:sldId id="298" r:id="rId11"/>
    <p:sldId id="299" r:id="rId12"/>
    <p:sldId id="300" r:id="rId13"/>
    <p:sldId id="301" r:id="rId14"/>
    <p:sldId id="302" r:id="rId15"/>
    <p:sldId id="303" r:id="rId16"/>
    <p:sldId id="304" r:id="rId17"/>
    <p:sldId id="305" r:id="rId18"/>
    <p:sldId id="297" r:id="rId19"/>
    <p:sldId id="295" r:id="rId20"/>
    <p:sldId id="296" r:id="rId21"/>
    <p:sldId id="307" r:id="rId22"/>
    <p:sldId id="308" r:id="rId23"/>
    <p:sldId id="309" r:id="rId24"/>
    <p:sldId id="310" r:id="rId25"/>
    <p:sldId id="311" r:id="rId26"/>
    <p:sldId id="312" r:id="rId27"/>
    <p:sldId id="286" r:id="rId28"/>
    <p:sldId id="313" r:id="rId29"/>
  </p:sldIdLst>
  <p:sldSz cx="12192000" cy="6858000"/>
  <p:notesSz cx="6858000" cy="9144000"/>
  <p:embeddedFontLst>
    <p:embeddedFont>
      <p:font typeface="Calibri" panose="020F0502020204030204" charset="0"/>
      <p:regular r:id="rId32"/>
      <p:bold r:id="rId33"/>
      <p:italic r:id="rId34"/>
      <p:boldItalic r:id="rId35"/>
    </p:embeddedFont>
    <p:embeddedFont>
      <p:font typeface="Cinzel ExtraBold" pitchFamily="2" charset="0"/>
      <p:bold r:id="rId36"/>
    </p:embeddedFont>
    <p:embeddedFont>
      <p:font typeface="Rubik" panose="020B0604020202020204" charset="-79"/>
      <p:regular r:id="rId37"/>
      <p:bold r:id="rId38"/>
      <p:italic r:id="rId39"/>
      <p:boldItalic r:id="rId40"/>
    </p:embeddedFont>
    <p:embeddedFont>
      <p:font typeface="Star Jedi" panose="040B0000000000000000" pitchFamily="82" charset="0"/>
      <p:regular r:id="rId41"/>
    </p:embeddedFont>
    <p:embeddedFont>
      <p:font typeface="Star Jedi Hollow" panose="040B0000000000000000" pitchFamily="82" charset="0"/>
      <p:regular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08" userDrawn="1">
          <p15:clr>
            <a:srgbClr val="A4A3A4"/>
          </p15:clr>
        </p15:guide>
        <p15:guide id="5" orient="horz" pos="264" userDrawn="1">
          <p15:clr>
            <a:srgbClr val="A4A3A4"/>
          </p15:clr>
        </p15:guide>
        <p15:guide id="6" orient="horz" pos="4056" userDrawn="1">
          <p15:clr>
            <a:srgbClr val="A4A3A4"/>
          </p15:clr>
        </p15:guide>
        <p15:guide id="8" pos="6336" userDrawn="1">
          <p15:clr>
            <a:srgbClr val="A4A3A4"/>
          </p15:clr>
        </p15:guide>
        <p15:guide id="9" pos="7272" userDrawn="1">
          <p15:clr>
            <a:srgbClr val="A4A3A4"/>
          </p15:clr>
        </p15:guide>
        <p15:guide id="10" pos="2952" userDrawn="1">
          <p15:clr>
            <a:srgbClr val="A4A3A4"/>
          </p15:clr>
        </p15:guide>
        <p15:guide id="11" orient="horz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rry Pierce" initials="HP" lastIdx="1" clrIdx="0">
    <p:extLst>
      <p:ext uri="{19B8F6BF-5375-455C-9EA6-DF929625EA0E}">
        <p15:presenceInfo xmlns:p15="http://schemas.microsoft.com/office/powerpoint/2012/main" userId="e25195b5aa5ea23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81F"/>
    <a:srgbClr val="3CD54E"/>
    <a:srgbClr val="F9CF1F"/>
    <a:srgbClr val="DA1A5F"/>
    <a:srgbClr val="D3218A"/>
    <a:srgbClr val="FEE819"/>
    <a:srgbClr val="FF3300"/>
    <a:srgbClr val="0035A9"/>
    <a:srgbClr val="CF0922"/>
    <a:srgbClr val="3331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3" autoAdjust="0"/>
    <p:restoredTop sz="96283" autoAdjust="0"/>
  </p:normalViewPr>
  <p:slideViewPr>
    <p:cSldViewPr snapToGrid="0" showGuides="1">
      <p:cViewPr varScale="1">
        <p:scale>
          <a:sx n="85" d="100"/>
          <a:sy n="85" d="100"/>
        </p:scale>
        <p:origin x="62" y="67"/>
      </p:cViewPr>
      <p:guideLst>
        <p:guide orient="horz" pos="2160"/>
        <p:guide pos="3840"/>
        <p:guide pos="408"/>
        <p:guide orient="horz" pos="264"/>
        <p:guide orient="horz" pos="4056"/>
        <p:guide pos="6336"/>
        <p:guide pos="7272"/>
        <p:guide pos="2952"/>
        <p:guide orient="horz"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87" d="100"/>
          <a:sy n="87" d="100"/>
        </p:scale>
        <p:origin x="3840" y="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4.fntdata"/><Relationship Id="rId43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BD285F2-3183-79D7-2A3C-5660A04F356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8D5825-3869-C4E0-17BE-73147F8891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DAB7CC-AA2E-4968-8015-4C21F7C02340}" type="datetimeFigureOut">
              <a:rPr lang="en-IN" smtClean="0"/>
              <a:t>24-08-2023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288F75-4697-20DB-C517-3E13FFD199A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D81AC0-0FAD-9989-D0FE-958FC44E118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917AED-FA5A-4468-8A9F-552623EA95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6417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5014D3-0468-483D-BBBA-AEE6379DDB91}" type="datetimeFigureOut">
              <a:rPr lang="en-IN" smtClean="0"/>
              <a:t>24-08-2023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676501-6F24-4C8E-9D07-6066EE6075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353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676501-6F24-4C8E-9D07-6066EE6075C0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3694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CDFED3E-A20E-5964-07DA-1F218B29FB2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27000" y="0"/>
            <a:ext cx="6096000" cy="3302000"/>
          </a:xfrm>
          <a:custGeom>
            <a:avLst/>
            <a:gdLst>
              <a:gd name="connsiteX0" fmla="*/ 0 w 6096000"/>
              <a:gd name="connsiteY0" fmla="*/ 0 h 3302000"/>
              <a:gd name="connsiteX1" fmla="*/ 6096000 w 6096000"/>
              <a:gd name="connsiteY1" fmla="*/ 0 h 3302000"/>
              <a:gd name="connsiteX2" fmla="*/ 6096000 w 6096000"/>
              <a:gd name="connsiteY2" fmla="*/ 1227667 h 3302000"/>
              <a:gd name="connsiteX3" fmla="*/ 2921000 w 6096000"/>
              <a:gd name="connsiteY3" fmla="*/ 1227667 h 3302000"/>
              <a:gd name="connsiteX4" fmla="*/ 2921000 w 6096000"/>
              <a:gd name="connsiteY4" fmla="*/ 3302000 h 3302000"/>
              <a:gd name="connsiteX5" fmla="*/ 0 w 6096000"/>
              <a:gd name="connsiteY5" fmla="*/ 3302000 h 330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3302000">
                <a:moveTo>
                  <a:pt x="0" y="0"/>
                </a:moveTo>
                <a:lnTo>
                  <a:pt x="6096000" y="0"/>
                </a:lnTo>
                <a:lnTo>
                  <a:pt x="6096000" y="1227667"/>
                </a:lnTo>
                <a:lnTo>
                  <a:pt x="2921000" y="1227667"/>
                </a:lnTo>
                <a:lnTo>
                  <a:pt x="2921000" y="3302000"/>
                </a:lnTo>
                <a:lnTo>
                  <a:pt x="0" y="3302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141067F-907D-633D-3082-C0F7D733A46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27000" y="3556000"/>
            <a:ext cx="6096000" cy="3302000"/>
          </a:xfrm>
          <a:custGeom>
            <a:avLst/>
            <a:gdLst>
              <a:gd name="connsiteX0" fmla="*/ 0 w 6096000"/>
              <a:gd name="connsiteY0" fmla="*/ 0 h 3302000"/>
              <a:gd name="connsiteX1" fmla="*/ 2921000 w 6096000"/>
              <a:gd name="connsiteY1" fmla="*/ 0 h 3302000"/>
              <a:gd name="connsiteX2" fmla="*/ 2921000 w 6096000"/>
              <a:gd name="connsiteY2" fmla="*/ 2074333 h 3302000"/>
              <a:gd name="connsiteX3" fmla="*/ 6096000 w 6096000"/>
              <a:gd name="connsiteY3" fmla="*/ 2074333 h 3302000"/>
              <a:gd name="connsiteX4" fmla="*/ 6096000 w 6096000"/>
              <a:gd name="connsiteY4" fmla="*/ 3302000 h 3302000"/>
              <a:gd name="connsiteX5" fmla="*/ 0 w 6096000"/>
              <a:gd name="connsiteY5" fmla="*/ 3302000 h 330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3302000">
                <a:moveTo>
                  <a:pt x="0" y="0"/>
                </a:moveTo>
                <a:lnTo>
                  <a:pt x="2921000" y="0"/>
                </a:lnTo>
                <a:lnTo>
                  <a:pt x="2921000" y="2074333"/>
                </a:lnTo>
                <a:lnTo>
                  <a:pt x="6096000" y="2074333"/>
                </a:lnTo>
                <a:lnTo>
                  <a:pt x="6096000" y="3302000"/>
                </a:lnTo>
                <a:lnTo>
                  <a:pt x="0" y="3302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7B518CB-373F-F3A9-5DD9-E422B837C85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2300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5630333 h 6858000"/>
              <a:gd name="connsiteX5" fmla="*/ 3175000 w 6096000"/>
              <a:gd name="connsiteY5" fmla="*/ 5630333 h 6858000"/>
              <a:gd name="connsiteX6" fmla="*/ 3175000 w 6096000"/>
              <a:gd name="connsiteY6" fmla="*/ 1227667 h 6858000"/>
              <a:gd name="connsiteX7" fmla="*/ 0 w 6096000"/>
              <a:gd name="connsiteY7" fmla="*/ 122766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lnTo>
                  <a:pt x="0" y="5630333"/>
                </a:lnTo>
                <a:lnTo>
                  <a:pt x="3175000" y="5630333"/>
                </a:lnTo>
                <a:lnTo>
                  <a:pt x="3175000" y="1227667"/>
                </a:lnTo>
                <a:lnTo>
                  <a:pt x="0" y="122766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2756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F24B0ABE-4D46-4F68-8D7F-5479B11EEBB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1576615"/>
            <a:ext cx="2367643" cy="2367643"/>
          </a:xfrm>
          <a:custGeom>
            <a:avLst/>
            <a:gdLst>
              <a:gd name="connsiteX0" fmla="*/ 0 w 2367643"/>
              <a:gd name="connsiteY0" fmla="*/ 0 h 2367643"/>
              <a:gd name="connsiteX1" fmla="*/ 2367643 w 2367643"/>
              <a:gd name="connsiteY1" fmla="*/ 0 h 2367643"/>
              <a:gd name="connsiteX2" fmla="*/ 2367643 w 2367643"/>
              <a:gd name="connsiteY2" fmla="*/ 2367643 h 2367643"/>
              <a:gd name="connsiteX3" fmla="*/ 0 w 2367643"/>
              <a:gd name="connsiteY3" fmla="*/ 2367643 h 2367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7643" h="2367643">
                <a:moveTo>
                  <a:pt x="0" y="0"/>
                </a:moveTo>
                <a:lnTo>
                  <a:pt x="2367643" y="0"/>
                </a:lnTo>
                <a:lnTo>
                  <a:pt x="2367643" y="2367643"/>
                </a:lnTo>
                <a:lnTo>
                  <a:pt x="0" y="23676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E789A20C-07BD-EA66-0239-12D702E802D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485571" y="1576615"/>
            <a:ext cx="4735286" cy="2367643"/>
          </a:xfrm>
          <a:custGeom>
            <a:avLst/>
            <a:gdLst>
              <a:gd name="connsiteX0" fmla="*/ 0 w 4735286"/>
              <a:gd name="connsiteY0" fmla="*/ 0 h 2367643"/>
              <a:gd name="connsiteX1" fmla="*/ 4735286 w 4735286"/>
              <a:gd name="connsiteY1" fmla="*/ 0 h 2367643"/>
              <a:gd name="connsiteX2" fmla="*/ 4735286 w 4735286"/>
              <a:gd name="connsiteY2" fmla="*/ 2367643 h 2367643"/>
              <a:gd name="connsiteX3" fmla="*/ 0 w 4735286"/>
              <a:gd name="connsiteY3" fmla="*/ 2367643 h 2367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35286" h="2367643">
                <a:moveTo>
                  <a:pt x="0" y="0"/>
                </a:moveTo>
                <a:lnTo>
                  <a:pt x="4735286" y="0"/>
                </a:lnTo>
                <a:lnTo>
                  <a:pt x="4735286" y="2367643"/>
                </a:lnTo>
                <a:lnTo>
                  <a:pt x="0" y="23676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E0BCAD27-F7BA-18E7-A484-7A404CCC93C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338785" y="1576615"/>
            <a:ext cx="2367643" cy="2367643"/>
          </a:xfrm>
          <a:custGeom>
            <a:avLst/>
            <a:gdLst>
              <a:gd name="connsiteX0" fmla="*/ 0 w 2367643"/>
              <a:gd name="connsiteY0" fmla="*/ 0 h 2367643"/>
              <a:gd name="connsiteX1" fmla="*/ 2367643 w 2367643"/>
              <a:gd name="connsiteY1" fmla="*/ 0 h 2367643"/>
              <a:gd name="connsiteX2" fmla="*/ 2367643 w 2367643"/>
              <a:gd name="connsiteY2" fmla="*/ 2367643 h 2367643"/>
              <a:gd name="connsiteX3" fmla="*/ 0 w 2367643"/>
              <a:gd name="connsiteY3" fmla="*/ 2367643 h 2367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7643" h="2367643">
                <a:moveTo>
                  <a:pt x="0" y="0"/>
                </a:moveTo>
                <a:lnTo>
                  <a:pt x="2367643" y="0"/>
                </a:lnTo>
                <a:lnTo>
                  <a:pt x="2367643" y="2367643"/>
                </a:lnTo>
                <a:lnTo>
                  <a:pt x="0" y="23676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266FB10-065B-1769-3D93-2C74BFEE1D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824357" y="1576615"/>
            <a:ext cx="2367643" cy="2367643"/>
          </a:xfrm>
          <a:custGeom>
            <a:avLst/>
            <a:gdLst>
              <a:gd name="connsiteX0" fmla="*/ 0 w 2367643"/>
              <a:gd name="connsiteY0" fmla="*/ 0 h 2367643"/>
              <a:gd name="connsiteX1" fmla="*/ 2367643 w 2367643"/>
              <a:gd name="connsiteY1" fmla="*/ 0 h 2367643"/>
              <a:gd name="connsiteX2" fmla="*/ 2367643 w 2367643"/>
              <a:gd name="connsiteY2" fmla="*/ 2367643 h 2367643"/>
              <a:gd name="connsiteX3" fmla="*/ 0 w 2367643"/>
              <a:gd name="connsiteY3" fmla="*/ 2367643 h 2367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7643" h="2367643">
                <a:moveTo>
                  <a:pt x="0" y="0"/>
                </a:moveTo>
                <a:lnTo>
                  <a:pt x="2367643" y="0"/>
                </a:lnTo>
                <a:lnTo>
                  <a:pt x="2367643" y="2367643"/>
                </a:lnTo>
                <a:lnTo>
                  <a:pt x="0" y="23676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EA186B23-BEB8-1BB1-54CB-178532B057C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806214" y="4071258"/>
            <a:ext cx="2367643" cy="2367643"/>
          </a:xfrm>
          <a:custGeom>
            <a:avLst/>
            <a:gdLst>
              <a:gd name="connsiteX0" fmla="*/ 0 w 2367643"/>
              <a:gd name="connsiteY0" fmla="*/ 0 h 2367643"/>
              <a:gd name="connsiteX1" fmla="*/ 2367643 w 2367643"/>
              <a:gd name="connsiteY1" fmla="*/ 0 h 2367643"/>
              <a:gd name="connsiteX2" fmla="*/ 2367643 w 2367643"/>
              <a:gd name="connsiteY2" fmla="*/ 2367643 h 2367643"/>
              <a:gd name="connsiteX3" fmla="*/ 0 w 2367643"/>
              <a:gd name="connsiteY3" fmla="*/ 2367643 h 2367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7643" h="2367643">
                <a:moveTo>
                  <a:pt x="0" y="0"/>
                </a:moveTo>
                <a:lnTo>
                  <a:pt x="2367643" y="0"/>
                </a:lnTo>
                <a:lnTo>
                  <a:pt x="2367643" y="2367643"/>
                </a:lnTo>
                <a:lnTo>
                  <a:pt x="0" y="23676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3ECD62ED-A97C-AFEE-7DA4-2536055BC7E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" y="4071258"/>
            <a:ext cx="4793525" cy="2367643"/>
          </a:xfrm>
          <a:custGeom>
            <a:avLst/>
            <a:gdLst>
              <a:gd name="connsiteX0" fmla="*/ 0 w 4793525"/>
              <a:gd name="connsiteY0" fmla="*/ 0 h 2367643"/>
              <a:gd name="connsiteX1" fmla="*/ 4793525 w 4793525"/>
              <a:gd name="connsiteY1" fmla="*/ 0 h 2367643"/>
              <a:gd name="connsiteX2" fmla="*/ 4793525 w 4793525"/>
              <a:gd name="connsiteY2" fmla="*/ 2367643 h 2367643"/>
              <a:gd name="connsiteX3" fmla="*/ 0 w 4793525"/>
              <a:gd name="connsiteY3" fmla="*/ 2367643 h 2367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93525" h="2367643">
                <a:moveTo>
                  <a:pt x="0" y="0"/>
                </a:moveTo>
                <a:lnTo>
                  <a:pt x="4793525" y="0"/>
                </a:lnTo>
                <a:lnTo>
                  <a:pt x="4793525" y="2367643"/>
                </a:lnTo>
                <a:lnTo>
                  <a:pt x="0" y="23676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54591F3A-563A-4C7E-6427-7BDEC0BA5EB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912903" y="4071258"/>
            <a:ext cx="4793525" cy="2367643"/>
          </a:xfrm>
          <a:custGeom>
            <a:avLst/>
            <a:gdLst>
              <a:gd name="connsiteX0" fmla="*/ 0 w 4793525"/>
              <a:gd name="connsiteY0" fmla="*/ 0 h 2367643"/>
              <a:gd name="connsiteX1" fmla="*/ 4793525 w 4793525"/>
              <a:gd name="connsiteY1" fmla="*/ 0 h 2367643"/>
              <a:gd name="connsiteX2" fmla="*/ 4793525 w 4793525"/>
              <a:gd name="connsiteY2" fmla="*/ 2367643 h 2367643"/>
              <a:gd name="connsiteX3" fmla="*/ 0 w 4793525"/>
              <a:gd name="connsiteY3" fmla="*/ 2367643 h 2367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93525" h="2367643">
                <a:moveTo>
                  <a:pt x="0" y="0"/>
                </a:moveTo>
                <a:lnTo>
                  <a:pt x="4793525" y="0"/>
                </a:lnTo>
                <a:lnTo>
                  <a:pt x="4793525" y="2367643"/>
                </a:lnTo>
                <a:lnTo>
                  <a:pt x="0" y="23676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3447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AAAF5DE-2C73-B665-0602-AA86809C0B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459086" y="1126530"/>
            <a:ext cx="4085215" cy="5617170"/>
          </a:xfrm>
          <a:custGeom>
            <a:avLst/>
            <a:gdLst>
              <a:gd name="connsiteX0" fmla="*/ 0 w 4085215"/>
              <a:gd name="connsiteY0" fmla="*/ 0 h 5617170"/>
              <a:gd name="connsiteX1" fmla="*/ 4085215 w 4085215"/>
              <a:gd name="connsiteY1" fmla="*/ 0 h 5617170"/>
              <a:gd name="connsiteX2" fmla="*/ 4085215 w 4085215"/>
              <a:gd name="connsiteY2" fmla="*/ 5617170 h 5617170"/>
              <a:gd name="connsiteX3" fmla="*/ 0 w 4085215"/>
              <a:gd name="connsiteY3" fmla="*/ 5617170 h 5617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85215" h="5617170">
                <a:moveTo>
                  <a:pt x="0" y="0"/>
                </a:moveTo>
                <a:lnTo>
                  <a:pt x="4085215" y="0"/>
                </a:lnTo>
                <a:lnTo>
                  <a:pt x="4085215" y="5617170"/>
                </a:lnTo>
                <a:lnTo>
                  <a:pt x="0" y="561717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6063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1BC35AA-78AA-DB2B-D46C-83D44CDD8F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87750" y="419100"/>
            <a:ext cx="3267191" cy="6540500"/>
          </a:xfrm>
          <a:custGeom>
            <a:avLst/>
            <a:gdLst>
              <a:gd name="connsiteX0" fmla="*/ 0 w 3267191"/>
              <a:gd name="connsiteY0" fmla="*/ 0 h 6540500"/>
              <a:gd name="connsiteX1" fmla="*/ 3267191 w 3267191"/>
              <a:gd name="connsiteY1" fmla="*/ 0 h 6540500"/>
              <a:gd name="connsiteX2" fmla="*/ 3267191 w 3267191"/>
              <a:gd name="connsiteY2" fmla="*/ 6540500 h 6540500"/>
              <a:gd name="connsiteX3" fmla="*/ 0 w 3267191"/>
              <a:gd name="connsiteY3" fmla="*/ 6540500 h 654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7191" h="6540500">
                <a:moveTo>
                  <a:pt x="0" y="0"/>
                </a:moveTo>
                <a:lnTo>
                  <a:pt x="3267191" y="0"/>
                </a:lnTo>
                <a:lnTo>
                  <a:pt x="3267191" y="6540500"/>
                </a:lnTo>
                <a:lnTo>
                  <a:pt x="0" y="65405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0EDD2CD-C35D-CFF0-22A7-8DB299B017D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409460" y="419100"/>
            <a:ext cx="3540515" cy="6438900"/>
          </a:xfrm>
          <a:custGeom>
            <a:avLst/>
            <a:gdLst>
              <a:gd name="connsiteX0" fmla="*/ 0 w 3540515"/>
              <a:gd name="connsiteY0" fmla="*/ 0 h 6438900"/>
              <a:gd name="connsiteX1" fmla="*/ 3540515 w 3540515"/>
              <a:gd name="connsiteY1" fmla="*/ 0 h 6438900"/>
              <a:gd name="connsiteX2" fmla="*/ 3540515 w 3540515"/>
              <a:gd name="connsiteY2" fmla="*/ 6438900 h 6438900"/>
              <a:gd name="connsiteX3" fmla="*/ 0 w 3540515"/>
              <a:gd name="connsiteY3" fmla="*/ 6438900 h 643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40515" h="6438900">
                <a:moveTo>
                  <a:pt x="0" y="0"/>
                </a:moveTo>
                <a:lnTo>
                  <a:pt x="3540515" y="0"/>
                </a:lnTo>
                <a:lnTo>
                  <a:pt x="3540515" y="6438900"/>
                </a:lnTo>
                <a:lnTo>
                  <a:pt x="0" y="64389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3889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5393326-595E-1472-D812-FF3D3EFE103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095749" y="508371"/>
            <a:ext cx="8153558" cy="4355358"/>
          </a:xfrm>
          <a:custGeom>
            <a:avLst/>
            <a:gdLst>
              <a:gd name="connsiteX0" fmla="*/ 0 w 8153558"/>
              <a:gd name="connsiteY0" fmla="*/ 0 h 4355358"/>
              <a:gd name="connsiteX1" fmla="*/ 8153558 w 8153558"/>
              <a:gd name="connsiteY1" fmla="*/ 0 h 4355358"/>
              <a:gd name="connsiteX2" fmla="*/ 8153558 w 8153558"/>
              <a:gd name="connsiteY2" fmla="*/ 4355358 h 4355358"/>
              <a:gd name="connsiteX3" fmla="*/ 0 w 8153558"/>
              <a:gd name="connsiteY3" fmla="*/ 4355358 h 4355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53558" h="4355358">
                <a:moveTo>
                  <a:pt x="0" y="0"/>
                </a:moveTo>
                <a:lnTo>
                  <a:pt x="8153558" y="0"/>
                </a:lnTo>
                <a:lnTo>
                  <a:pt x="8153558" y="4355358"/>
                </a:lnTo>
                <a:lnTo>
                  <a:pt x="0" y="435535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z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92180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95B1347-60A4-7BBB-4CF0-943F70FE2F2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53111" y="918865"/>
            <a:ext cx="3993778" cy="6164942"/>
          </a:xfrm>
          <a:custGeom>
            <a:avLst/>
            <a:gdLst>
              <a:gd name="connsiteX0" fmla="*/ 0 w 3993778"/>
              <a:gd name="connsiteY0" fmla="*/ 0 h 6164942"/>
              <a:gd name="connsiteX1" fmla="*/ 3993778 w 3993778"/>
              <a:gd name="connsiteY1" fmla="*/ 0 h 6164942"/>
              <a:gd name="connsiteX2" fmla="*/ 3993778 w 3993778"/>
              <a:gd name="connsiteY2" fmla="*/ 6164942 h 6164942"/>
              <a:gd name="connsiteX3" fmla="*/ 0 w 3993778"/>
              <a:gd name="connsiteY3" fmla="*/ 6164942 h 616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93778" h="6164942">
                <a:moveTo>
                  <a:pt x="0" y="0"/>
                </a:moveTo>
                <a:lnTo>
                  <a:pt x="3993778" y="0"/>
                </a:lnTo>
                <a:lnTo>
                  <a:pt x="3993778" y="6164942"/>
                </a:lnTo>
                <a:lnTo>
                  <a:pt x="0" y="61649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6855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1EEFF3F-27D7-2C5C-3008-86074597CD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952384" y="2670721"/>
            <a:ext cx="6287232" cy="3637800"/>
          </a:xfrm>
          <a:custGeom>
            <a:avLst/>
            <a:gdLst>
              <a:gd name="connsiteX0" fmla="*/ 0 w 6287232"/>
              <a:gd name="connsiteY0" fmla="*/ 0 h 3637800"/>
              <a:gd name="connsiteX1" fmla="*/ 6287232 w 6287232"/>
              <a:gd name="connsiteY1" fmla="*/ 0 h 3637800"/>
              <a:gd name="connsiteX2" fmla="*/ 6287232 w 6287232"/>
              <a:gd name="connsiteY2" fmla="*/ 3637800 h 3637800"/>
              <a:gd name="connsiteX3" fmla="*/ 0 w 6287232"/>
              <a:gd name="connsiteY3" fmla="*/ 3637800 h 363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87232" h="3637800">
                <a:moveTo>
                  <a:pt x="0" y="0"/>
                </a:moveTo>
                <a:lnTo>
                  <a:pt x="6287232" y="0"/>
                </a:lnTo>
                <a:lnTo>
                  <a:pt x="6287232" y="3637800"/>
                </a:lnTo>
                <a:lnTo>
                  <a:pt x="0" y="36378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1510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36E7CEF-A325-D0EB-E9BE-524DCB6D1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1950" y="1151882"/>
            <a:ext cx="5391825" cy="6038194"/>
          </a:xfrm>
          <a:custGeom>
            <a:avLst/>
            <a:gdLst>
              <a:gd name="connsiteX0" fmla="*/ 0 w 5391825"/>
              <a:gd name="connsiteY0" fmla="*/ 0 h 6038194"/>
              <a:gd name="connsiteX1" fmla="*/ 5391825 w 5391825"/>
              <a:gd name="connsiteY1" fmla="*/ 0 h 6038194"/>
              <a:gd name="connsiteX2" fmla="*/ 5391825 w 5391825"/>
              <a:gd name="connsiteY2" fmla="*/ 6038194 h 6038194"/>
              <a:gd name="connsiteX3" fmla="*/ 0 w 5391825"/>
              <a:gd name="connsiteY3" fmla="*/ 6038194 h 603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91825" h="6038194">
                <a:moveTo>
                  <a:pt x="0" y="0"/>
                </a:moveTo>
                <a:lnTo>
                  <a:pt x="5391825" y="0"/>
                </a:lnTo>
                <a:lnTo>
                  <a:pt x="5391825" y="6038194"/>
                </a:lnTo>
                <a:lnTo>
                  <a:pt x="0" y="603819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4219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F0997FC-9047-37EF-67F5-A0E6759AFD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705600" y="1334363"/>
            <a:ext cx="5181600" cy="9720294"/>
          </a:xfrm>
          <a:custGeom>
            <a:avLst/>
            <a:gdLst>
              <a:gd name="connsiteX0" fmla="*/ 0 w 5181600"/>
              <a:gd name="connsiteY0" fmla="*/ 0 h 9720294"/>
              <a:gd name="connsiteX1" fmla="*/ 5181600 w 5181600"/>
              <a:gd name="connsiteY1" fmla="*/ 0 h 9720294"/>
              <a:gd name="connsiteX2" fmla="*/ 5181600 w 5181600"/>
              <a:gd name="connsiteY2" fmla="*/ 9720294 h 9720294"/>
              <a:gd name="connsiteX3" fmla="*/ 0 w 5181600"/>
              <a:gd name="connsiteY3" fmla="*/ 9720294 h 972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81600" h="9720294">
                <a:moveTo>
                  <a:pt x="0" y="0"/>
                </a:moveTo>
                <a:lnTo>
                  <a:pt x="5181600" y="0"/>
                </a:lnTo>
                <a:lnTo>
                  <a:pt x="5181600" y="9720294"/>
                </a:lnTo>
                <a:lnTo>
                  <a:pt x="0" y="972029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z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39877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7382224-017D-92F2-B50C-B3F6F8DBE7E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34226" y="923803"/>
            <a:ext cx="4410075" cy="5873418"/>
          </a:xfrm>
          <a:custGeom>
            <a:avLst/>
            <a:gdLst>
              <a:gd name="connsiteX0" fmla="*/ 0 w 4410075"/>
              <a:gd name="connsiteY0" fmla="*/ 0 h 5873418"/>
              <a:gd name="connsiteX1" fmla="*/ 4410075 w 4410075"/>
              <a:gd name="connsiteY1" fmla="*/ 0 h 5873418"/>
              <a:gd name="connsiteX2" fmla="*/ 4410075 w 4410075"/>
              <a:gd name="connsiteY2" fmla="*/ 5873418 h 5873418"/>
              <a:gd name="connsiteX3" fmla="*/ 0 w 4410075"/>
              <a:gd name="connsiteY3" fmla="*/ 5873418 h 5873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10075" h="5873418">
                <a:moveTo>
                  <a:pt x="0" y="0"/>
                </a:moveTo>
                <a:lnTo>
                  <a:pt x="4410075" y="0"/>
                </a:lnTo>
                <a:lnTo>
                  <a:pt x="4410075" y="5873418"/>
                </a:lnTo>
                <a:lnTo>
                  <a:pt x="0" y="587341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4882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9936166-775A-F3FC-FCCD-BE5EBDBC68C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514" y="1838325"/>
            <a:ext cx="2401060" cy="2895600"/>
          </a:xfrm>
          <a:custGeom>
            <a:avLst/>
            <a:gdLst>
              <a:gd name="connsiteX0" fmla="*/ 0 w 2401060"/>
              <a:gd name="connsiteY0" fmla="*/ 0 h 2895600"/>
              <a:gd name="connsiteX1" fmla="*/ 2401060 w 2401060"/>
              <a:gd name="connsiteY1" fmla="*/ 0 h 2895600"/>
              <a:gd name="connsiteX2" fmla="*/ 2401060 w 2401060"/>
              <a:gd name="connsiteY2" fmla="*/ 2895600 h 2895600"/>
              <a:gd name="connsiteX3" fmla="*/ 0 w 2401060"/>
              <a:gd name="connsiteY3" fmla="*/ 28956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1060" h="2895600">
                <a:moveTo>
                  <a:pt x="0" y="0"/>
                </a:moveTo>
                <a:lnTo>
                  <a:pt x="2401060" y="0"/>
                </a:lnTo>
                <a:lnTo>
                  <a:pt x="2401060" y="2895600"/>
                </a:lnTo>
                <a:lnTo>
                  <a:pt x="0" y="28956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3F49DC8-19F5-E6E3-A7A8-EEEA4CE588E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38064" y="1838325"/>
            <a:ext cx="2915868" cy="2895600"/>
          </a:xfrm>
          <a:custGeom>
            <a:avLst/>
            <a:gdLst>
              <a:gd name="connsiteX0" fmla="*/ 0 w 2915868"/>
              <a:gd name="connsiteY0" fmla="*/ 0 h 2895600"/>
              <a:gd name="connsiteX1" fmla="*/ 2915868 w 2915868"/>
              <a:gd name="connsiteY1" fmla="*/ 0 h 2895600"/>
              <a:gd name="connsiteX2" fmla="*/ 2915868 w 2915868"/>
              <a:gd name="connsiteY2" fmla="*/ 2895600 h 2895600"/>
              <a:gd name="connsiteX3" fmla="*/ 0 w 2915868"/>
              <a:gd name="connsiteY3" fmla="*/ 28956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5868" h="2895600">
                <a:moveTo>
                  <a:pt x="0" y="0"/>
                </a:moveTo>
                <a:lnTo>
                  <a:pt x="2915868" y="0"/>
                </a:lnTo>
                <a:lnTo>
                  <a:pt x="2915868" y="2895600"/>
                </a:lnTo>
                <a:lnTo>
                  <a:pt x="0" y="28956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C043530-834B-1DA7-2B13-472474FEF78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57124" y="1983133"/>
            <a:ext cx="2882376" cy="2605984"/>
          </a:xfrm>
          <a:custGeom>
            <a:avLst/>
            <a:gdLst>
              <a:gd name="connsiteX0" fmla="*/ 0 w 2882376"/>
              <a:gd name="connsiteY0" fmla="*/ 0 h 2605984"/>
              <a:gd name="connsiteX1" fmla="*/ 2882376 w 2882376"/>
              <a:gd name="connsiteY1" fmla="*/ 0 h 2605984"/>
              <a:gd name="connsiteX2" fmla="*/ 2882376 w 2882376"/>
              <a:gd name="connsiteY2" fmla="*/ 2605984 h 2605984"/>
              <a:gd name="connsiteX3" fmla="*/ 0 w 2882376"/>
              <a:gd name="connsiteY3" fmla="*/ 2605984 h 2605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2376" h="2605984">
                <a:moveTo>
                  <a:pt x="0" y="0"/>
                </a:moveTo>
                <a:lnTo>
                  <a:pt x="2882376" y="0"/>
                </a:lnTo>
                <a:lnTo>
                  <a:pt x="2882376" y="2605984"/>
                </a:lnTo>
                <a:lnTo>
                  <a:pt x="0" y="260598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48217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2209E4-F73D-92B6-6A05-B1120C4E1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39800" y="1380530"/>
            <a:ext cx="5013452" cy="5410200"/>
          </a:xfrm>
          <a:custGeom>
            <a:avLst/>
            <a:gdLst>
              <a:gd name="connsiteX0" fmla="*/ 0 w 5013452"/>
              <a:gd name="connsiteY0" fmla="*/ 0 h 5410200"/>
              <a:gd name="connsiteX1" fmla="*/ 5013452 w 5013452"/>
              <a:gd name="connsiteY1" fmla="*/ 0 h 5410200"/>
              <a:gd name="connsiteX2" fmla="*/ 5013452 w 5013452"/>
              <a:gd name="connsiteY2" fmla="*/ 5410200 h 5410200"/>
              <a:gd name="connsiteX3" fmla="*/ 0 w 5013452"/>
              <a:gd name="connsiteY3" fmla="*/ 5410200 h 541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13452" h="5410200">
                <a:moveTo>
                  <a:pt x="0" y="0"/>
                </a:moveTo>
                <a:lnTo>
                  <a:pt x="5013452" y="0"/>
                </a:lnTo>
                <a:lnTo>
                  <a:pt x="5013452" y="5410200"/>
                </a:lnTo>
                <a:lnTo>
                  <a:pt x="0" y="54102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4795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0799DF40-6DB8-D456-D131-89A398CB32F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46458" y="1712005"/>
            <a:ext cx="2002863" cy="2002863"/>
          </a:xfrm>
          <a:custGeom>
            <a:avLst/>
            <a:gdLst>
              <a:gd name="connsiteX0" fmla="*/ 0 w 2002863"/>
              <a:gd name="connsiteY0" fmla="*/ 0 h 2002863"/>
              <a:gd name="connsiteX1" fmla="*/ 2002863 w 2002863"/>
              <a:gd name="connsiteY1" fmla="*/ 0 h 2002863"/>
              <a:gd name="connsiteX2" fmla="*/ 2002863 w 2002863"/>
              <a:gd name="connsiteY2" fmla="*/ 2002863 h 2002863"/>
              <a:gd name="connsiteX3" fmla="*/ 0 w 2002863"/>
              <a:gd name="connsiteY3" fmla="*/ 2002863 h 2002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2863" h="2002863">
                <a:moveTo>
                  <a:pt x="0" y="0"/>
                </a:moveTo>
                <a:lnTo>
                  <a:pt x="2002863" y="0"/>
                </a:lnTo>
                <a:lnTo>
                  <a:pt x="2002863" y="2002863"/>
                </a:lnTo>
                <a:lnTo>
                  <a:pt x="0" y="20028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FDA299A-AFB4-8AC1-3AD4-71A49D204D7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10416" y="4387003"/>
            <a:ext cx="1874944" cy="1874944"/>
          </a:xfrm>
          <a:custGeom>
            <a:avLst/>
            <a:gdLst>
              <a:gd name="connsiteX0" fmla="*/ 0 w 1874944"/>
              <a:gd name="connsiteY0" fmla="*/ 0 h 1874944"/>
              <a:gd name="connsiteX1" fmla="*/ 1874944 w 1874944"/>
              <a:gd name="connsiteY1" fmla="*/ 0 h 1874944"/>
              <a:gd name="connsiteX2" fmla="*/ 1874944 w 1874944"/>
              <a:gd name="connsiteY2" fmla="*/ 1874944 h 1874944"/>
              <a:gd name="connsiteX3" fmla="*/ 0 w 1874944"/>
              <a:gd name="connsiteY3" fmla="*/ 1874944 h 1874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4944" h="1874944">
                <a:moveTo>
                  <a:pt x="0" y="0"/>
                </a:moveTo>
                <a:lnTo>
                  <a:pt x="1874944" y="0"/>
                </a:lnTo>
                <a:lnTo>
                  <a:pt x="1874944" y="1874944"/>
                </a:lnTo>
                <a:lnTo>
                  <a:pt x="0" y="18749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35B22F2C-72AB-AD1C-CFFE-1323493BE0F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113772" y="1767022"/>
            <a:ext cx="1889256" cy="1889256"/>
          </a:xfrm>
          <a:custGeom>
            <a:avLst/>
            <a:gdLst>
              <a:gd name="connsiteX0" fmla="*/ 0 w 1889256"/>
              <a:gd name="connsiteY0" fmla="*/ 0 h 1889256"/>
              <a:gd name="connsiteX1" fmla="*/ 1889256 w 1889256"/>
              <a:gd name="connsiteY1" fmla="*/ 0 h 1889256"/>
              <a:gd name="connsiteX2" fmla="*/ 1889256 w 1889256"/>
              <a:gd name="connsiteY2" fmla="*/ 1889256 h 1889256"/>
              <a:gd name="connsiteX3" fmla="*/ 0 w 1889256"/>
              <a:gd name="connsiteY3" fmla="*/ 1889256 h 1889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9256" h="1889256">
                <a:moveTo>
                  <a:pt x="0" y="0"/>
                </a:moveTo>
                <a:lnTo>
                  <a:pt x="1889256" y="0"/>
                </a:lnTo>
                <a:lnTo>
                  <a:pt x="1889256" y="1889256"/>
                </a:lnTo>
                <a:lnTo>
                  <a:pt x="0" y="188925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617A02B-C7AA-1F5D-C203-C90F958A89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20928" y="4272703"/>
            <a:ext cx="1874944" cy="1874944"/>
          </a:xfrm>
          <a:custGeom>
            <a:avLst/>
            <a:gdLst>
              <a:gd name="connsiteX0" fmla="*/ 0 w 1874944"/>
              <a:gd name="connsiteY0" fmla="*/ 0 h 1874944"/>
              <a:gd name="connsiteX1" fmla="*/ 1874944 w 1874944"/>
              <a:gd name="connsiteY1" fmla="*/ 0 h 1874944"/>
              <a:gd name="connsiteX2" fmla="*/ 1874944 w 1874944"/>
              <a:gd name="connsiteY2" fmla="*/ 1874944 h 1874944"/>
              <a:gd name="connsiteX3" fmla="*/ 0 w 1874944"/>
              <a:gd name="connsiteY3" fmla="*/ 1874944 h 1874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4944" h="1874944">
                <a:moveTo>
                  <a:pt x="0" y="0"/>
                </a:moveTo>
                <a:lnTo>
                  <a:pt x="1874944" y="0"/>
                </a:lnTo>
                <a:lnTo>
                  <a:pt x="1874944" y="1874944"/>
                </a:lnTo>
                <a:lnTo>
                  <a:pt x="0" y="18749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6AE0731-5A74-FD6B-52A4-47DC9F54ADB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74131" y="1380530"/>
            <a:ext cx="4843738" cy="4843738"/>
          </a:xfrm>
          <a:custGeom>
            <a:avLst/>
            <a:gdLst>
              <a:gd name="connsiteX0" fmla="*/ 0 w 4843738"/>
              <a:gd name="connsiteY0" fmla="*/ 0 h 4843738"/>
              <a:gd name="connsiteX1" fmla="*/ 4843738 w 4843738"/>
              <a:gd name="connsiteY1" fmla="*/ 0 h 4843738"/>
              <a:gd name="connsiteX2" fmla="*/ 4843738 w 4843738"/>
              <a:gd name="connsiteY2" fmla="*/ 4843738 h 4843738"/>
              <a:gd name="connsiteX3" fmla="*/ 0 w 4843738"/>
              <a:gd name="connsiteY3" fmla="*/ 4843738 h 4843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43738" h="4843738">
                <a:moveTo>
                  <a:pt x="0" y="0"/>
                </a:moveTo>
                <a:lnTo>
                  <a:pt x="4843738" y="0"/>
                </a:lnTo>
                <a:lnTo>
                  <a:pt x="4843738" y="4843738"/>
                </a:lnTo>
                <a:lnTo>
                  <a:pt x="0" y="484373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19474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2C20A66-2A64-B06C-66A9-A524839B4C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351313" y="-430618"/>
            <a:ext cx="8657843" cy="9030332"/>
          </a:xfrm>
          <a:custGeom>
            <a:avLst/>
            <a:gdLst>
              <a:gd name="connsiteX0" fmla="*/ 0 w 8657843"/>
              <a:gd name="connsiteY0" fmla="*/ 0 h 9030332"/>
              <a:gd name="connsiteX1" fmla="*/ 8657843 w 8657843"/>
              <a:gd name="connsiteY1" fmla="*/ 0 h 9030332"/>
              <a:gd name="connsiteX2" fmla="*/ 8657843 w 8657843"/>
              <a:gd name="connsiteY2" fmla="*/ 9030332 h 9030332"/>
              <a:gd name="connsiteX3" fmla="*/ 0 w 8657843"/>
              <a:gd name="connsiteY3" fmla="*/ 9030332 h 9030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57843" h="9030332">
                <a:moveTo>
                  <a:pt x="0" y="0"/>
                </a:moveTo>
                <a:lnTo>
                  <a:pt x="8657843" y="0"/>
                </a:lnTo>
                <a:lnTo>
                  <a:pt x="8657843" y="9030332"/>
                </a:lnTo>
                <a:lnTo>
                  <a:pt x="0" y="903033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872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rry night sky&#10;&#10;Description automatically generated with medium confidence">
            <a:extLst>
              <a:ext uri="{FF2B5EF4-FFF2-40B4-BE49-F238E27FC236}">
                <a16:creationId xmlns:a16="http://schemas.microsoft.com/office/drawing/2014/main" id="{A1E81D4E-0EFB-1CDE-0CD6-B277C00FA19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5000"/>
            <a:ext cx="12192000" cy="8128000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C6809EC-139E-E139-48D5-CAC2AD257C1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3825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libertybusinesshub.com/" TargetMode="External"/><Relationship Id="rId2" Type="http://schemas.openxmlformats.org/officeDocument/2006/relationships/hyperlink" Target="https://herosjourneyhypnosis.com/mihc23/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hoosierhypnosis@gmail.com" TargetMode="External"/><Relationship Id="rId4" Type="http://schemas.openxmlformats.org/officeDocument/2006/relationships/hyperlink" Target="https://hoosierhypnosi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E1B805-24D8-E0DB-41CE-65936EB3270A}"/>
              </a:ext>
            </a:extLst>
          </p:cNvPr>
          <p:cNvSpPr txBox="1"/>
          <p:nvPr/>
        </p:nvSpPr>
        <p:spPr>
          <a:xfrm>
            <a:off x="188975" y="1928269"/>
            <a:ext cx="11814049" cy="219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4800" dirty="0">
                <a:ln w="50800">
                  <a:noFill/>
                </a:ln>
                <a:solidFill>
                  <a:srgbClr val="FFE81F"/>
                </a:solidFill>
                <a:latin typeface="Star Jedi Hollow" panose="040B0000000000000000" pitchFamily="82" charset="0"/>
              </a:rPr>
              <a:t>May the Google be with you:</a:t>
            </a:r>
          </a:p>
          <a:p>
            <a:pPr algn="ctr">
              <a:lnSpc>
                <a:spcPct val="70000"/>
              </a:lnSpc>
            </a:pPr>
            <a:endParaRPr lang="en-US" sz="4800" dirty="0">
              <a:ln w="50800">
                <a:noFill/>
              </a:ln>
              <a:solidFill>
                <a:srgbClr val="FFE81F"/>
              </a:solidFill>
              <a:latin typeface="Star Jedi Hollow" panose="040B0000000000000000" pitchFamily="82" charset="0"/>
            </a:endParaRPr>
          </a:p>
          <a:p>
            <a:pPr algn="ctr">
              <a:lnSpc>
                <a:spcPct val="70000"/>
              </a:lnSpc>
            </a:pPr>
            <a:r>
              <a:rPr lang="en-US" sz="4800" dirty="0">
                <a:ln w="50800">
                  <a:noFill/>
                </a:ln>
                <a:solidFill>
                  <a:srgbClr val="FFE81F"/>
                </a:solidFill>
                <a:latin typeface="Star Jedi" panose="040B0000000000000000" pitchFamily="82" charset="0"/>
              </a:rPr>
              <a:t> using the force of Google</a:t>
            </a:r>
          </a:p>
          <a:p>
            <a:pPr algn="ctr">
              <a:lnSpc>
                <a:spcPct val="70000"/>
              </a:lnSpc>
            </a:pPr>
            <a:r>
              <a:rPr lang="en-US" sz="4800" dirty="0">
                <a:ln w="50800">
                  <a:noFill/>
                </a:ln>
                <a:solidFill>
                  <a:srgbClr val="FFE81F"/>
                </a:solidFill>
                <a:latin typeface="Star Jedi" panose="040B0000000000000000" pitchFamily="82" charset="0"/>
              </a:rPr>
              <a:t>to get local clients</a:t>
            </a:r>
            <a:endParaRPr lang="en-IN" sz="4800" dirty="0">
              <a:ln w="50800">
                <a:noFill/>
              </a:ln>
              <a:solidFill>
                <a:srgbClr val="FFE81F"/>
              </a:solidFill>
              <a:latin typeface="Star Jedi" panose="040B00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1562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EF2C5E0F-0B32-BBBF-93FE-CDDE28F80F68}"/>
              </a:ext>
            </a:extLst>
          </p:cNvPr>
          <p:cNvSpPr/>
          <p:nvPr/>
        </p:nvSpPr>
        <p:spPr>
          <a:xfrm>
            <a:off x="242025" y="1134181"/>
            <a:ext cx="2948774" cy="2948778"/>
          </a:xfrm>
          <a:prstGeom prst="ellipse">
            <a:avLst/>
          </a:prstGeom>
          <a:solidFill>
            <a:srgbClr val="F9CF1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B96BBE-6978-4D99-F2B6-6B484908A219}"/>
              </a:ext>
            </a:extLst>
          </p:cNvPr>
          <p:cNvSpPr/>
          <p:nvPr/>
        </p:nvSpPr>
        <p:spPr>
          <a:xfrm>
            <a:off x="3075709" y="923330"/>
            <a:ext cx="7730836" cy="101906"/>
          </a:xfrm>
          <a:prstGeom prst="rect">
            <a:avLst/>
          </a:prstGeom>
          <a:solidFill>
            <a:srgbClr val="F9C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809355-7D41-BE39-4111-204DF3F279BF}"/>
              </a:ext>
            </a:extLst>
          </p:cNvPr>
          <p:cNvSpPr txBox="1"/>
          <p:nvPr/>
        </p:nvSpPr>
        <p:spPr>
          <a:xfrm>
            <a:off x="2964874" y="0"/>
            <a:ext cx="8589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Star Jedi" panose="040B0000000000000000" pitchFamily="82" charset="0"/>
              </a:rPr>
              <a:t>Harry Pierce CPHT</a:t>
            </a:r>
            <a:endParaRPr lang="en-IN" sz="5400" dirty="0">
              <a:solidFill>
                <a:schemeClr val="bg1"/>
              </a:solidFill>
              <a:latin typeface="Star Jedi" panose="040B0000000000000000" pitchFamily="8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1EB6FA-A033-B0C6-CABB-C010F89431C9}"/>
              </a:ext>
            </a:extLst>
          </p:cNvPr>
          <p:cNvSpPr txBox="1"/>
          <p:nvPr/>
        </p:nvSpPr>
        <p:spPr>
          <a:xfrm>
            <a:off x="3707342" y="1688518"/>
            <a:ext cx="7847350" cy="4732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b="0" dirty="0">
                <a:solidFill>
                  <a:schemeClr val="bg1"/>
                </a:solidFill>
                <a:effectLst/>
                <a:latin typeface="Cinzel ExtraBold" pitchFamily="2" charset="0"/>
                <a:ea typeface="Source Sans Pro" panose="020B0503030403020204" pitchFamily="34" charset="0"/>
                <a:cs typeface="Rubik" pitchFamily="2" charset="-79"/>
              </a:rPr>
              <a:t>Harry’s Journey</a:t>
            </a:r>
          </a:p>
          <a:p>
            <a:pPr marL="285750" indent="-285750" algn="just">
              <a:lnSpc>
                <a:spcPct val="120000"/>
              </a:lnSpc>
              <a:buFont typeface="Arial"/>
              <a:buChar char="•"/>
            </a:pPr>
            <a:r>
              <a:rPr lang="en-US" b="0" dirty="0">
                <a:solidFill>
                  <a:schemeClr val="bg1"/>
                </a:solidFill>
                <a:effectLst/>
                <a:latin typeface="Cinzel ExtraBold" pitchFamily="2" charset="0"/>
                <a:ea typeface="Source Sans Pro" panose="020B0503030403020204" pitchFamily="34" charset="0"/>
                <a:cs typeface="Rubik" pitchFamily="2" charset="-79"/>
              </a:rPr>
              <a:t>Entertaining friends and family with hypnosis</a:t>
            </a:r>
          </a:p>
          <a:p>
            <a:pPr marL="285750" indent="-285750" algn="just">
              <a:lnSpc>
                <a:spcPct val="120000"/>
              </a:lnSpc>
              <a:buFont typeface="Arial"/>
              <a:buChar char="•"/>
            </a:pPr>
            <a:r>
              <a:rPr lang="en-US" b="0" dirty="0">
                <a:solidFill>
                  <a:schemeClr val="bg1"/>
                </a:solidFill>
                <a:effectLst/>
                <a:latin typeface="Cinzel ExtraBold" pitchFamily="2" charset="0"/>
                <a:ea typeface="Source Sans Pro" panose="020B0503030403020204" pitchFamily="34" charset="0"/>
                <a:cs typeface="Rubik" pitchFamily="2" charset="-79"/>
              </a:rPr>
              <a:t>Evolution into a lifelong mission to empower others</a:t>
            </a:r>
          </a:p>
          <a:p>
            <a:pPr algn="just">
              <a:lnSpc>
                <a:spcPct val="120000"/>
              </a:lnSpc>
            </a:pPr>
            <a:r>
              <a:rPr lang="en-US" b="0" dirty="0">
                <a:solidFill>
                  <a:schemeClr val="bg1"/>
                </a:solidFill>
                <a:effectLst/>
                <a:latin typeface="Cinzel ExtraBold" pitchFamily="2" charset="0"/>
                <a:ea typeface="Source Sans Pro" panose="020B0503030403020204" pitchFamily="34" charset="0"/>
                <a:cs typeface="Rubik" pitchFamily="2" charset="-79"/>
              </a:rPr>
              <a:t>Harry’s Credentials</a:t>
            </a:r>
          </a:p>
          <a:p>
            <a:pPr marL="285750" indent="-285750" algn="just">
              <a:lnSpc>
                <a:spcPct val="120000"/>
              </a:lnSpc>
              <a:buFont typeface="Arial"/>
              <a:buChar char="•"/>
            </a:pPr>
            <a:r>
              <a:rPr lang="en-US" b="0" dirty="0">
                <a:solidFill>
                  <a:schemeClr val="bg1"/>
                </a:solidFill>
                <a:effectLst/>
                <a:latin typeface="Cinzel ExtraBold" pitchFamily="2" charset="0"/>
                <a:ea typeface="Source Sans Pro" panose="020B0503030403020204" pitchFamily="34" charset="0"/>
                <a:cs typeface="Rubik" pitchFamily="2" charset="-79"/>
              </a:rPr>
              <a:t>Trained at Midwest Hypnosis School</a:t>
            </a:r>
          </a:p>
          <a:p>
            <a:pPr marL="285750" indent="-285750" algn="just">
              <a:lnSpc>
                <a:spcPct val="120000"/>
              </a:lnSpc>
              <a:buFont typeface="Arial"/>
              <a:buChar char="•"/>
            </a:pPr>
            <a:r>
              <a:rPr lang="en-US" b="0" dirty="0">
                <a:solidFill>
                  <a:schemeClr val="bg1"/>
                </a:solidFill>
                <a:effectLst/>
                <a:latin typeface="Cinzel ExtraBold" pitchFamily="2" charset="0"/>
                <a:ea typeface="Source Sans Pro" panose="020B0503030403020204" pitchFamily="34" charset="0"/>
                <a:cs typeface="Rubik" pitchFamily="2" charset="-79"/>
              </a:rPr>
              <a:t>Certified Hypnotist by the National Guild of Hypnotists</a:t>
            </a:r>
          </a:p>
          <a:p>
            <a:pPr marL="285750" indent="-285750" algn="just">
              <a:lnSpc>
                <a:spcPct val="120000"/>
              </a:lnSpc>
              <a:buFont typeface="Arial"/>
              <a:buChar char="•"/>
            </a:pPr>
            <a:r>
              <a:rPr lang="en-US" b="0" dirty="0">
                <a:solidFill>
                  <a:schemeClr val="bg1"/>
                </a:solidFill>
                <a:effectLst/>
                <a:latin typeface="Cinzel ExtraBold" pitchFamily="2" charset="0"/>
                <a:ea typeface="Source Sans Pro" panose="020B0503030403020204" pitchFamily="34" charset="0"/>
                <a:cs typeface="Rubik" pitchFamily="2" charset="-79"/>
              </a:rPr>
              <a:t>NLP Basic Practitioner of the NFNLP</a:t>
            </a:r>
          </a:p>
          <a:p>
            <a:pPr marL="285750" indent="-285750" algn="just">
              <a:lnSpc>
                <a:spcPct val="120000"/>
              </a:lnSpc>
              <a:buFont typeface="Arial"/>
              <a:buChar char="•"/>
            </a:pPr>
            <a:r>
              <a:rPr lang="en-US" b="0" dirty="0">
                <a:solidFill>
                  <a:schemeClr val="bg1"/>
                </a:solidFill>
                <a:effectLst/>
                <a:latin typeface="Cinzel ExtraBold" pitchFamily="2" charset="0"/>
                <a:ea typeface="Source Sans Pro" panose="020B0503030403020204" pitchFamily="34" charset="0"/>
                <a:cs typeface="Rubik" pitchFamily="2" charset="-79"/>
              </a:rPr>
              <a:t>Certified Professional Hypnosis Trainer for the </a:t>
            </a:r>
            <a:r>
              <a:rPr lang="en-US" b="1" dirty="0">
                <a:solidFill>
                  <a:schemeClr val="bg1"/>
                </a:solidFill>
                <a:effectLst/>
                <a:latin typeface="Cinzel ExtraBold" pitchFamily="2" charset="0"/>
                <a:ea typeface="Source Sans Pro" panose="020B0503030403020204" pitchFamily="34" charset="0"/>
                <a:cs typeface="Rubik" pitchFamily="2" charset="-79"/>
              </a:rPr>
              <a:t>ICBCH</a:t>
            </a:r>
          </a:p>
          <a:p>
            <a:pPr marL="285750" indent="-285750" algn="just">
              <a:lnSpc>
                <a:spcPct val="120000"/>
              </a:lnSpc>
              <a:buFont typeface="Arial"/>
              <a:buChar char="•"/>
            </a:pPr>
            <a:r>
              <a:rPr lang="en-US" b="1" dirty="0">
                <a:solidFill>
                  <a:schemeClr val="bg1"/>
                </a:solidFill>
                <a:latin typeface="Cinzel ExtraBold" pitchFamily="2" charset="0"/>
                <a:ea typeface="Source Sans Pro" panose="020B0503030403020204" pitchFamily="34" charset="0"/>
                <a:cs typeface="Rubik" pitchFamily="2" charset="-79"/>
              </a:rPr>
              <a:t>Website design and Seo since 2006</a:t>
            </a:r>
            <a:endParaRPr lang="en-US" b="0" dirty="0">
              <a:solidFill>
                <a:schemeClr val="bg1"/>
              </a:solidFill>
              <a:effectLst/>
              <a:latin typeface="Cinzel ExtraBold" pitchFamily="2" charset="0"/>
              <a:ea typeface="Source Sans Pro" panose="020B0503030403020204" pitchFamily="34" charset="0"/>
              <a:cs typeface="Rubik" pitchFamily="2" charset="-79"/>
            </a:endParaRPr>
          </a:p>
          <a:p>
            <a:pPr algn="just">
              <a:lnSpc>
                <a:spcPct val="120000"/>
              </a:lnSpc>
            </a:pPr>
            <a:r>
              <a:rPr lang="en-US" b="0" dirty="0">
                <a:solidFill>
                  <a:schemeClr val="bg1"/>
                </a:solidFill>
                <a:effectLst/>
                <a:latin typeface="Cinzel ExtraBold" pitchFamily="2" charset="0"/>
                <a:ea typeface="Source Sans Pro" panose="020B0503030403020204" pitchFamily="34" charset="0"/>
                <a:cs typeface="Rubik" pitchFamily="2" charset="-79"/>
              </a:rPr>
              <a:t>International Presenter and Successful Practice Owner</a:t>
            </a:r>
          </a:p>
          <a:p>
            <a:pPr marL="285750" indent="-285750" algn="just">
              <a:lnSpc>
                <a:spcPct val="120000"/>
              </a:lnSpc>
              <a:buFont typeface="Arial"/>
              <a:buChar char="•"/>
            </a:pPr>
            <a:r>
              <a:rPr lang="en-US" b="0" dirty="0">
                <a:solidFill>
                  <a:schemeClr val="bg1"/>
                </a:solidFill>
                <a:effectLst/>
                <a:latin typeface="Cinzel ExtraBold" pitchFamily="2" charset="0"/>
                <a:ea typeface="Source Sans Pro" panose="020B0503030403020204" pitchFamily="34" charset="0"/>
                <a:cs typeface="Rubik" pitchFamily="2" charset="-79"/>
              </a:rPr>
              <a:t>Running a prosperous hypnosis practice in Indianapolis</a:t>
            </a:r>
          </a:p>
          <a:p>
            <a:pPr marL="285750" indent="-285750" algn="just">
              <a:lnSpc>
                <a:spcPct val="120000"/>
              </a:lnSpc>
              <a:buFont typeface="Arial"/>
              <a:buChar char="•"/>
            </a:pPr>
            <a:r>
              <a:rPr lang="en-US" b="0" dirty="0">
                <a:solidFill>
                  <a:schemeClr val="bg1"/>
                </a:solidFill>
                <a:effectLst/>
                <a:latin typeface="Cinzel ExtraBold" pitchFamily="2" charset="0"/>
                <a:ea typeface="Source Sans Pro" panose="020B0503030403020204" pitchFamily="34" charset="0"/>
                <a:cs typeface="Rubik" pitchFamily="2" charset="-79"/>
              </a:rPr>
              <a:t>Presented on hypnosis internationally</a:t>
            </a:r>
          </a:p>
          <a:p>
            <a:pPr algn="just">
              <a:lnSpc>
                <a:spcPct val="120000"/>
              </a:lnSpc>
            </a:pPr>
            <a:r>
              <a:rPr lang="en-US" b="0" dirty="0">
                <a:solidFill>
                  <a:schemeClr val="bg1"/>
                </a:solidFill>
                <a:effectLst/>
                <a:latin typeface="Cinzel ExtraBold" pitchFamily="2" charset="0"/>
                <a:ea typeface="Source Sans Pro" panose="020B0503030403020204" pitchFamily="34" charset="0"/>
                <a:cs typeface="Rubik" pitchFamily="2" charset="-79"/>
              </a:rPr>
              <a:t>Author of "The Hero's Journey to a Profitable Hypnosis Practice"</a:t>
            </a:r>
          </a:p>
        </p:txBody>
      </p:sp>
      <p:pic>
        <p:nvPicPr>
          <p:cNvPr id="15" name="Picture Placeholder 14" descr="A person in a robe&#10;&#10;Description automatically generated with low confidence">
            <a:extLst>
              <a:ext uri="{FF2B5EF4-FFF2-40B4-BE49-F238E27FC236}">
                <a16:creationId xmlns:a16="http://schemas.microsoft.com/office/drawing/2014/main" id="{61CCB394-C2C3-CBE0-C4F8-856D0610DB3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431616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F14004-CEDB-4E74-5FA7-4C1B2BB98EEF}"/>
              </a:ext>
            </a:extLst>
          </p:cNvPr>
          <p:cNvSpPr/>
          <p:nvPr/>
        </p:nvSpPr>
        <p:spPr>
          <a:xfrm>
            <a:off x="664708" y="1101160"/>
            <a:ext cx="4223664" cy="106679"/>
          </a:xfrm>
          <a:prstGeom prst="rect">
            <a:avLst/>
          </a:prstGeom>
          <a:solidFill>
            <a:srgbClr val="FFE8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3CC79B-446B-246C-19FA-0D00687B8AB7}"/>
              </a:ext>
            </a:extLst>
          </p:cNvPr>
          <p:cNvSpPr txBox="1"/>
          <p:nvPr/>
        </p:nvSpPr>
        <p:spPr>
          <a:xfrm>
            <a:off x="647699" y="457200"/>
            <a:ext cx="899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chemeClr val="bg1"/>
                </a:solidFill>
                <a:latin typeface="Star Jedi" panose="040B0000000000000000" pitchFamily="82" charset="0"/>
              </a:rPr>
              <a:t>contentS</a:t>
            </a:r>
            <a:endParaRPr lang="en-IN" sz="5400" dirty="0">
              <a:solidFill>
                <a:schemeClr val="bg1"/>
              </a:solidFill>
              <a:latin typeface="Star Jedi" panose="040B0000000000000000" pitchFamily="82" charset="0"/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C10A394-59F1-49D1-75C2-D30316CD10A3}"/>
              </a:ext>
            </a:extLst>
          </p:cNvPr>
          <p:cNvGrpSpPr/>
          <p:nvPr/>
        </p:nvGrpSpPr>
        <p:grpSpPr>
          <a:xfrm>
            <a:off x="819726" y="2026873"/>
            <a:ext cx="10724574" cy="1015534"/>
            <a:chOff x="819726" y="1732357"/>
            <a:chExt cx="10724574" cy="101553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BFD92F4-F277-5C81-F415-1B61EC965CE8}"/>
                </a:ext>
              </a:extLst>
            </p:cNvPr>
            <p:cNvSpPr txBox="1"/>
            <p:nvPr/>
          </p:nvSpPr>
          <p:spPr>
            <a:xfrm>
              <a:off x="819726" y="1732357"/>
              <a:ext cx="1012883" cy="1015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5400" dirty="0">
                  <a:solidFill>
                    <a:schemeClr val="bg1"/>
                  </a:solidFill>
                  <a:effectLst/>
                  <a:latin typeface="Rubik" pitchFamily="2" charset="-79"/>
                  <a:ea typeface="Source Sans Pro" panose="020B0503030403020204" pitchFamily="34" charset="0"/>
                  <a:cs typeface="Rubik" pitchFamily="2" charset="-79"/>
                </a:rPr>
                <a:t>01</a:t>
              </a:r>
              <a:endParaRPr lang="en-IN" sz="5400" dirty="0">
                <a:solidFill>
                  <a:schemeClr val="bg1"/>
                </a:solidFill>
                <a:latin typeface="Rubik" pitchFamily="2" charset="-79"/>
                <a:ea typeface="Source Sans Pro" panose="020B0503030403020204" pitchFamily="34" charset="0"/>
                <a:cs typeface="Rubik" pitchFamily="2" charset="-79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F8AFCE6-0947-A441-9AF7-A4D4B12DCD48}"/>
                </a:ext>
              </a:extLst>
            </p:cNvPr>
            <p:cNvGrpSpPr/>
            <p:nvPr/>
          </p:nvGrpSpPr>
          <p:grpSpPr>
            <a:xfrm>
              <a:off x="1832608" y="1773142"/>
              <a:ext cx="4263392" cy="942363"/>
              <a:chOff x="2647948" y="2275917"/>
              <a:chExt cx="4263392" cy="942363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51EC56E-56B7-C04B-01BC-A87E245DF2BB}"/>
                  </a:ext>
                </a:extLst>
              </p:cNvPr>
              <p:cNvSpPr txBox="1"/>
              <p:nvPr/>
            </p:nvSpPr>
            <p:spPr>
              <a:xfrm>
                <a:off x="2647949" y="2619655"/>
                <a:ext cx="4263391" cy="5986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IN" sz="1400" dirty="0">
                    <a:solidFill>
                      <a:schemeClr val="bg1"/>
                    </a:solidFill>
                    <a:latin typeface="Cinzel ExtraBold" pitchFamily="2" charset="0"/>
                    <a:ea typeface="Source Sans Pro" panose="020B0503030403020204" pitchFamily="34" charset="0"/>
                    <a:cs typeface="Rubik" pitchFamily="2" charset="-79"/>
                  </a:rPr>
                  <a:t>Learn about </a:t>
                </a:r>
                <a:r>
                  <a:rPr lang="en-US" sz="1400" dirty="0">
                    <a:solidFill>
                      <a:schemeClr val="bg1"/>
                    </a:solidFill>
                    <a:latin typeface="Cinzel ExtraBold" pitchFamily="2" charset="0"/>
                  </a:rPr>
                  <a:t>Local SEO ranking factors And Google’s business philosophy</a:t>
                </a:r>
                <a:endParaRPr lang="en-IN" sz="1400" dirty="0">
                  <a:solidFill>
                    <a:schemeClr val="bg1"/>
                  </a:solidFill>
                  <a:latin typeface="Cinzel ExtraBold" pitchFamily="2" charset="0"/>
                  <a:ea typeface="Source Sans Pro" panose="020B0503030403020204" pitchFamily="34" charset="0"/>
                  <a:cs typeface="Rubik" pitchFamily="2" charset="-79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7745B32-E5AE-7F54-F784-29A4972AAA58}"/>
                  </a:ext>
                </a:extLst>
              </p:cNvPr>
              <p:cNvSpPr txBox="1"/>
              <p:nvPr/>
            </p:nvSpPr>
            <p:spPr>
              <a:xfrm>
                <a:off x="2647948" y="2275917"/>
                <a:ext cx="3750773" cy="410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b="1" dirty="0">
                    <a:solidFill>
                      <a:srgbClr val="FFE81F"/>
                    </a:solidFill>
                    <a:effectLst/>
                    <a:latin typeface="Cinzel ExtraBold" pitchFamily="2" charset="0"/>
                    <a:ea typeface="Source Sans Pro" panose="020B0503030403020204" pitchFamily="34" charset="0"/>
                    <a:cs typeface="Rubik" pitchFamily="2" charset="-79"/>
                  </a:rPr>
                  <a:t>Understanding Local SEO</a:t>
                </a:r>
                <a:endParaRPr lang="en-IN" b="1" dirty="0">
                  <a:solidFill>
                    <a:srgbClr val="FFE81F"/>
                  </a:solidFill>
                  <a:latin typeface="Cinzel ExtraBold" pitchFamily="2" charset="0"/>
                  <a:ea typeface="Source Sans Pro" panose="020B0503030403020204" pitchFamily="34" charset="0"/>
                  <a:cs typeface="Rubik" pitchFamily="2" charset="-79"/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B189D90-F290-81E3-DB47-20CB80E057EE}"/>
                </a:ext>
              </a:extLst>
            </p:cNvPr>
            <p:cNvSpPr txBox="1"/>
            <p:nvPr/>
          </p:nvSpPr>
          <p:spPr>
            <a:xfrm>
              <a:off x="6494720" y="1732357"/>
              <a:ext cx="1057539" cy="1015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5400" dirty="0">
                  <a:solidFill>
                    <a:schemeClr val="bg1"/>
                  </a:solidFill>
                  <a:effectLst/>
                  <a:latin typeface="Rubik" pitchFamily="2" charset="-79"/>
                  <a:ea typeface="Source Sans Pro" panose="020B0503030403020204" pitchFamily="34" charset="0"/>
                  <a:cs typeface="Rubik" pitchFamily="2" charset="-79"/>
                </a:rPr>
                <a:t>02</a:t>
              </a:r>
              <a:endParaRPr lang="en-IN" sz="5400" dirty="0">
                <a:solidFill>
                  <a:schemeClr val="bg1"/>
                </a:solidFill>
                <a:latin typeface="Rubik" pitchFamily="2" charset="-79"/>
                <a:ea typeface="Source Sans Pro" panose="020B0503030403020204" pitchFamily="34" charset="0"/>
                <a:cs typeface="Rubik" pitchFamily="2" charset="-79"/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B27FAA07-CABC-1165-D94E-6B60D6C9FAD5}"/>
                </a:ext>
              </a:extLst>
            </p:cNvPr>
            <p:cNvGrpSpPr/>
            <p:nvPr/>
          </p:nvGrpSpPr>
          <p:grpSpPr>
            <a:xfrm>
              <a:off x="7507603" y="1773142"/>
              <a:ext cx="4036697" cy="942363"/>
              <a:chOff x="2647949" y="2275917"/>
              <a:chExt cx="4036697" cy="942363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EA0EFCD-65C0-B206-E6DD-57B499CFAB30}"/>
                  </a:ext>
                </a:extLst>
              </p:cNvPr>
              <p:cNvSpPr txBox="1"/>
              <p:nvPr/>
            </p:nvSpPr>
            <p:spPr>
              <a:xfrm>
                <a:off x="2647949" y="2619655"/>
                <a:ext cx="4036697" cy="5986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400" i="0" dirty="0">
                    <a:solidFill>
                      <a:schemeClr val="bg1"/>
                    </a:solidFill>
                    <a:effectLst/>
                    <a:latin typeface="Cinzel ExtraBold" pitchFamily="2" charset="0"/>
                  </a:rPr>
                  <a:t>Verify and Optimize Google My Business Profile Listing</a:t>
                </a:r>
                <a:endParaRPr lang="en-IN" sz="1400" dirty="0">
                  <a:solidFill>
                    <a:schemeClr val="bg1"/>
                  </a:solidFill>
                  <a:latin typeface="Cinzel ExtraBold" pitchFamily="2" charset="0"/>
                  <a:ea typeface="Source Sans Pro" panose="020B0503030403020204" pitchFamily="34" charset="0"/>
                  <a:cs typeface="Rubik" pitchFamily="2" charset="-79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AFA9142-D941-9E7B-C253-57A978ACEC8B}"/>
                  </a:ext>
                </a:extLst>
              </p:cNvPr>
              <p:cNvSpPr txBox="1"/>
              <p:nvPr/>
            </p:nvSpPr>
            <p:spPr>
              <a:xfrm>
                <a:off x="2647949" y="2275917"/>
                <a:ext cx="4036697" cy="410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b="1" dirty="0">
                    <a:solidFill>
                      <a:srgbClr val="FFE81F"/>
                    </a:solidFill>
                    <a:effectLst/>
                    <a:latin typeface="Cinzel ExtraBold" pitchFamily="2" charset="0"/>
                    <a:ea typeface="Source Sans Pro" panose="020B0503030403020204" pitchFamily="34" charset="0"/>
                    <a:cs typeface="Rubik" pitchFamily="2" charset="-79"/>
                  </a:rPr>
                  <a:t>Strong Online Presence </a:t>
                </a:r>
                <a:endParaRPr lang="en-IN" b="1" dirty="0">
                  <a:solidFill>
                    <a:srgbClr val="FFE81F"/>
                  </a:solidFill>
                  <a:latin typeface="Cinzel ExtraBold" pitchFamily="2" charset="0"/>
                  <a:ea typeface="Source Sans Pro" panose="020B0503030403020204" pitchFamily="34" charset="0"/>
                  <a:cs typeface="Rubik" pitchFamily="2" charset="-79"/>
                </a:endParaRPr>
              </a:p>
            </p:txBody>
          </p:sp>
        </p:grp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6947071B-FBA9-BB9B-B5F3-04A88D290944}"/>
              </a:ext>
            </a:extLst>
          </p:cNvPr>
          <p:cNvGrpSpPr/>
          <p:nvPr/>
        </p:nvGrpSpPr>
        <p:grpSpPr>
          <a:xfrm>
            <a:off x="775070" y="3652606"/>
            <a:ext cx="10769230" cy="1015534"/>
            <a:chOff x="775070" y="1732357"/>
            <a:chExt cx="10769230" cy="1015534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8B18FB1-0F4C-AF24-160B-7E05C148A479}"/>
                </a:ext>
              </a:extLst>
            </p:cNvPr>
            <p:cNvSpPr txBox="1"/>
            <p:nvPr/>
          </p:nvSpPr>
          <p:spPr>
            <a:xfrm>
              <a:off x="775070" y="1732357"/>
              <a:ext cx="1057539" cy="1015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5400" dirty="0">
                  <a:solidFill>
                    <a:schemeClr val="bg1"/>
                  </a:solidFill>
                  <a:effectLst/>
                  <a:latin typeface="Rubik" pitchFamily="2" charset="-79"/>
                  <a:ea typeface="Source Sans Pro" panose="020B0503030403020204" pitchFamily="34" charset="0"/>
                  <a:cs typeface="Rubik" pitchFamily="2" charset="-79"/>
                </a:rPr>
                <a:t>03</a:t>
              </a:r>
              <a:endParaRPr lang="en-IN" sz="5400" dirty="0">
                <a:solidFill>
                  <a:schemeClr val="bg1"/>
                </a:solidFill>
                <a:latin typeface="Rubik" pitchFamily="2" charset="-79"/>
                <a:ea typeface="Source Sans Pro" panose="020B0503030403020204" pitchFamily="34" charset="0"/>
                <a:cs typeface="Rubik" pitchFamily="2" charset="-79"/>
              </a:endParaRPr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C7F2FBB9-FFF5-51BC-983A-886D63061961}"/>
                </a:ext>
              </a:extLst>
            </p:cNvPr>
            <p:cNvGrpSpPr/>
            <p:nvPr/>
          </p:nvGrpSpPr>
          <p:grpSpPr>
            <a:xfrm>
              <a:off x="1832609" y="1773142"/>
              <a:ext cx="4263391" cy="942363"/>
              <a:chOff x="2647949" y="2275917"/>
              <a:chExt cx="4263391" cy="942363"/>
            </a:xfrm>
          </p:grpSpPr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C247426F-CDB7-A919-F471-7F5F8B9F9F45}"/>
                  </a:ext>
                </a:extLst>
              </p:cNvPr>
              <p:cNvSpPr txBox="1"/>
              <p:nvPr/>
            </p:nvSpPr>
            <p:spPr>
              <a:xfrm>
                <a:off x="2647949" y="2619655"/>
                <a:ext cx="4263391" cy="5986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400" b="0" dirty="0">
                    <a:solidFill>
                      <a:schemeClr val="bg1"/>
                    </a:solidFill>
                    <a:effectLst/>
                    <a:latin typeface="Cinzel ExtraBold" pitchFamily="2" charset="0"/>
                    <a:ea typeface="Source Sans Pro" panose="020B0503030403020204" pitchFamily="34" charset="0"/>
                    <a:cs typeface="Rubik" pitchFamily="2" charset="-79"/>
                  </a:rPr>
                  <a:t>Optimize the business website for local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sz="1400" b="0" dirty="0">
                    <a:solidFill>
                      <a:schemeClr val="bg1"/>
                    </a:solidFill>
                    <a:effectLst/>
                    <a:latin typeface="Cinzel ExtraBold" pitchFamily="2" charset="0"/>
                    <a:ea typeface="Source Sans Pro" panose="020B0503030403020204" pitchFamily="34" charset="0"/>
                    <a:cs typeface="Rubik" pitchFamily="2" charset="-79"/>
                  </a:rPr>
                  <a:t>SEO and conversion</a:t>
                </a:r>
                <a:endParaRPr lang="en-IN" sz="1400" dirty="0">
                  <a:solidFill>
                    <a:schemeClr val="bg1"/>
                  </a:solidFill>
                  <a:latin typeface="Cinzel ExtraBold" pitchFamily="2" charset="0"/>
                  <a:ea typeface="Source Sans Pro" panose="020B0503030403020204" pitchFamily="34" charset="0"/>
                  <a:cs typeface="Rubik" pitchFamily="2" charset="-79"/>
                </a:endParaRP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36C38F9F-DB87-C743-160D-7281C9FBF603}"/>
                  </a:ext>
                </a:extLst>
              </p:cNvPr>
              <p:cNvSpPr txBox="1"/>
              <p:nvPr/>
            </p:nvSpPr>
            <p:spPr>
              <a:xfrm>
                <a:off x="2647949" y="2275917"/>
                <a:ext cx="4183610" cy="410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b="1" dirty="0">
                    <a:solidFill>
                      <a:srgbClr val="FFE81F"/>
                    </a:solidFill>
                    <a:latin typeface="Cinzel ExtraBold" pitchFamily="2" charset="0"/>
                    <a:ea typeface="Source Sans Pro" panose="020B0503030403020204" pitchFamily="34" charset="0"/>
                    <a:cs typeface="Rubik" pitchFamily="2" charset="-79"/>
                  </a:rPr>
                  <a:t>Capturing</a:t>
                </a:r>
                <a:r>
                  <a:rPr lang="en-US" b="1" dirty="0">
                    <a:solidFill>
                      <a:srgbClr val="FFE81F"/>
                    </a:solidFill>
                    <a:effectLst/>
                    <a:latin typeface="Cinzel ExtraBold" pitchFamily="2" charset="0"/>
                    <a:ea typeface="Source Sans Pro" panose="020B0503030403020204" pitchFamily="34" charset="0"/>
                    <a:cs typeface="Rubik" pitchFamily="2" charset="-79"/>
                  </a:rPr>
                  <a:t> Local Clients</a:t>
                </a:r>
                <a:endParaRPr lang="en-IN" b="1" dirty="0">
                  <a:solidFill>
                    <a:srgbClr val="FFE81F"/>
                  </a:solidFill>
                  <a:latin typeface="Cinzel ExtraBold" pitchFamily="2" charset="0"/>
                  <a:ea typeface="Source Sans Pro" panose="020B0503030403020204" pitchFamily="34" charset="0"/>
                  <a:cs typeface="Rubik" pitchFamily="2" charset="-79"/>
                </a:endParaRPr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2A56745-F1BB-97C8-BB0D-05E6C7C9BE33}"/>
                </a:ext>
              </a:extLst>
            </p:cNvPr>
            <p:cNvSpPr txBox="1"/>
            <p:nvPr/>
          </p:nvSpPr>
          <p:spPr>
            <a:xfrm>
              <a:off x="6450064" y="1732357"/>
              <a:ext cx="1057539" cy="1015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5400" dirty="0">
                  <a:solidFill>
                    <a:schemeClr val="bg1"/>
                  </a:solidFill>
                  <a:effectLst/>
                  <a:latin typeface="Rubik" pitchFamily="2" charset="-79"/>
                  <a:ea typeface="Source Sans Pro" panose="020B0503030403020204" pitchFamily="34" charset="0"/>
                  <a:cs typeface="Rubik" pitchFamily="2" charset="-79"/>
                </a:rPr>
                <a:t>04</a:t>
              </a:r>
              <a:endParaRPr lang="en-IN" sz="5400" dirty="0">
                <a:solidFill>
                  <a:schemeClr val="bg1"/>
                </a:solidFill>
                <a:latin typeface="Rubik" pitchFamily="2" charset="-79"/>
                <a:ea typeface="Source Sans Pro" panose="020B0503030403020204" pitchFamily="34" charset="0"/>
                <a:cs typeface="Rubik" pitchFamily="2" charset="-79"/>
              </a:endParaRPr>
            </a:p>
          </p:txBody>
        </p: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3C3660B8-F7DD-D8B7-3EE2-E8F354122DAA}"/>
                </a:ext>
              </a:extLst>
            </p:cNvPr>
            <p:cNvGrpSpPr/>
            <p:nvPr/>
          </p:nvGrpSpPr>
          <p:grpSpPr>
            <a:xfrm>
              <a:off x="7507603" y="1773142"/>
              <a:ext cx="4036697" cy="942363"/>
              <a:chOff x="2647949" y="2275917"/>
              <a:chExt cx="4036697" cy="942363"/>
            </a:xfrm>
          </p:grpSpPr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21D96F6D-1D18-A4CF-B44B-4A25C03A3B57}"/>
                  </a:ext>
                </a:extLst>
              </p:cNvPr>
              <p:cNvSpPr txBox="1"/>
              <p:nvPr/>
            </p:nvSpPr>
            <p:spPr>
              <a:xfrm>
                <a:off x="2647949" y="2619655"/>
                <a:ext cx="4036697" cy="5986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400" b="0" dirty="0">
                    <a:solidFill>
                      <a:schemeClr val="bg1"/>
                    </a:solidFill>
                    <a:effectLst/>
                    <a:latin typeface="Cinzel ExtraBold" pitchFamily="2" charset="0"/>
                    <a:ea typeface="Source Sans Pro" panose="020B0503030403020204" pitchFamily="34" charset="0"/>
                    <a:cs typeface="Rubik" pitchFamily="2" charset="-79"/>
                  </a:rPr>
                  <a:t>Build Citations and Local Backlinks and get more customer reviews</a:t>
                </a:r>
                <a:endParaRPr lang="en-IN" sz="1400" dirty="0">
                  <a:solidFill>
                    <a:schemeClr val="bg1"/>
                  </a:solidFill>
                  <a:latin typeface="Cinzel ExtraBold" pitchFamily="2" charset="0"/>
                  <a:ea typeface="Source Sans Pro" panose="020B0503030403020204" pitchFamily="34" charset="0"/>
                  <a:cs typeface="Rubik" pitchFamily="2" charset="-79"/>
                </a:endParaRP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AA32C14E-1E24-43F9-616B-1918BC730087}"/>
                  </a:ext>
                </a:extLst>
              </p:cNvPr>
              <p:cNvSpPr txBox="1"/>
              <p:nvPr/>
            </p:nvSpPr>
            <p:spPr>
              <a:xfrm>
                <a:off x="2647949" y="2275917"/>
                <a:ext cx="3447442" cy="410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b="1" dirty="0">
                    <a:solidFill>
                      <a:srgbClr val="FFE81F"/>
                    </a:solidFill>
                    <a:effectLst/>
                    <a:latin typeface="Cinzel ExtraBold" pitchFamily="2" charset="0"/>
                    <a:ea typeface="Source Sans Pro" panose="020B0503030403020204" pitchFamily="34" charset="0"/>
                    <a:cs typeface="Rubik" pitchFamily="2" charset="-79"/>
                  </a:rPr>
                  <a:t>Become more </a:t>
                </a:r>
                <a:r>
                  <a:rPr lang="en-US" b="1" dirty="0">
                    <a:solidFill>
                      <a:srgbClr val="FFE81F"/>
                    </a:solidFill>
                    <a:latin typeface="Cinzel ExtraBold" pitchFamily="2" charset="0"/>
                    <a:ea typeface="Source Sans Pro" panose="020B0503030403020204" pitchFamily="34" charset="0"/>
                    <a:cs typeface="Rubik" pitchFamily="2" charset="-79"/>
                  </a:rPr>
                  <a:t>Prominent</a:t>
                </a:r>
                <a:endParaRPr lang="en-IN" b="1" dirty="0">
                  <a:solidFill>
                    <a:srgbClr val="FFE81F"/>
                  </a:solidFill>
                  <a:latin typeface="Cinzel ExtraBold" pitchFamily="2" charset="0"/>
                  <a:ea typeface="Source Sans Pro" panose="020B0503030403020204" pitchFamily="34" charset="0"/>
                  <a:cs typeface="Rubik" pitchFamily="2" charset="-79"/>
                </a:endParaRPr>
              </a:p>
            </p:txBody>
          </p:sp>
        </p:grp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352F790-CD0D-63DE-14DD-6B5E3CA7121F}"/>
              </a:ext>
            </a:extLst>
          </p:cNvPr>
          <p:cNvGrpSpPr/>
          <p:nvPr/>
        </p:nvGrpSpPr>
        <p:grpSpPr>
          <a:xfrm>
            <a:off x="743060" y="5278339"/>
            <a:ext cx="10801240" cy="1015534"/>
            <a:chOff x="743060" y="1732357"/>
            <a:chExt cx="10801240" cy="1015534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E0E09E3-B057-33C1-EE93-4DB46D867955}"/>
                </a:ext>
              </a:extLst>
            </p:cNvPr>
            <p:cNvSpPr txBox="1"/>
            <p:nvPr/>
          </p:nvSpPr>
          <p:spPr>
            <a:xfrm>
              <a:off x="743060" y="1732357"/>
              <a:ext cx="1089550" cy="1015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5400" dirty="0">
                  <a:solidFill>
                    <a:schemeClr val="bg1"/>
                  </a:solidFill>
                  <a:effectLst/>
                  <a:latin typeface="Rubik" pitchFamily="2" charset="-79"/>
                  <a:ea typeface="Source Sans Pro" panose="020B0503030403020204" pitchFamily="34" charset="0"/>
                  <a:cs typeface="Rubik" pitchFamily="2" charset="-79"/>
                </a:rPr>
                <a:t>05</a:t>
              </a:r>
              <a:endParaRPr lang="en-IN" sz="5400" dirty="0">
                <a:solidFill>
                  <a:schemeClr val="bg1"/>
                </a:solidFill>
                <a:latin typeface="Rubik" pitchFamily="2" charset="-79"/>
                <a:ea typeface="Source Sans Pro" panose="020B0503030403020204" pitchFamily="34" charset="0"/>
                <a:cs typeface="Rubik" pitchFamily="2" charset="-79"/>
              </a:endParaRPr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75A3CF01-0A67-CC0A-1923-D8FE4F46081A}"/>
                </a:ext>
              </a:extLst>
            </p:cNvPr>
            <p:cNvGrpSpPr/>
            <p:nvPr/>
          </p:nvGrpSpPr>
          <p:grpSpPr>
            <a:xfrm>
              <a:off x="1832609" y="1773142"/>
              <a:ext cx="4263391" cy="683831"/>
              <a:chOff x="2647949" y="2275917"/>
              <a:chExt cx="4263391" cy="683831"/>
            </a:xfrm>
          </p:grpSpPr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6E1250AE-B7FE-47FC-DB64-883C8FFEBB98}"/>
                  </a:ext>
                </a:extLst>
              </p:cNvPr>
              <p:cNvSpPr txBox="1"/>
              <p:nvPr/>
            </p:nvSpPr>
            <p:spPr>
              <a:xfrm>
                <a:off x="2647949" y="2619655"/>
                <a:ext cx="4263391" cy="3400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400" b="0" dirty="0">
                    <a:solidFill>
                      <a:schemeClr val="bg1"/>
                    </a:solidFill>
                    <a:effectLst/>
                    <a:latin typeface="Cinzel ExtraBold" pitchFamily="2" charset="0"/>
                    <a:ea typeface="Source Sans Pro" panose="020B0503030403020204" pitchFamily="34" charset="0"/>
                    <a:cs typeface="Rubik" pitchFamily="2" charset="-79"/>
                  </a:rPr>
                  <a:t>Utilize Google Posts and Social Media</a:t>
                </a:r>
                <a:endParaRPr lang="en-IN" sz="1400" dirty="0">
                  <a:solidFill>
                    <a:schemeClr val="bg1"/>
                  </a:solidFill>
                  <a:latin typeface="Cinzel ExtraBold" pitchFamily="2" charset="0"/>
                  <a:ea typeface="Source Sans Pro" panose="020B0503030403020204" pitchFamily="34" charset="0"/>
                  <a:cs typeface="Rubik" pitchFamily="2" charset="-79"/>
                </a:endParaRP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CE1F1AA8-4932-1055-A971-AA52A9B06948}"/>
                  </a:ext>
                </a:extLst>
              </p:cNvPr>
              <p:cNvSpPr txBox="1"/>
              <p:nvPr/>
            </p:nvSpPr>
            <p:spPr>
              <a:xfrm>
                <a:off x="2647949" y="2275917"/>
                <a:ext cx="2967991" cy="410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b="1" dirty="0">
                    <a:solidFill>
                      <a:srgbClr val="FFE81F"/>
                    </a:solidFill>
                    <a:effectLst/>
                    <a:latin typeface="Cinzel ExtraBold" pitchFamily="2" charset="0"/>
                    <a:ea typeface="Source Sans Pro" panose="020B0503030403020204" pitchFamily="34" charset="0"/>
                    <a:cs typeface="Rubik" pitchFamily="2" charset="-79"/>
                  </a:rPr>
                  <a:t>Get Social</a:t>
                </a:r>
                <a:endParaRPr lang="en-IN" b="1" dirty="0">
                  <a:solidFill>
                    <a:srgbClr val="FFE81F"/>
                  </a:solidFill>
                  <a:latin typeface="Cinzel ExtraBold" pitchFamily="2" charset="0"/>
                  <a:ea typeface="Source Sans Pro" panose="020B0503030403020204" pitchFamily="34" charset="0"/>
                  <a:cs typeface="Rubik" pitchFamily="2" charset="-79"/>
                </a:endParaRPr>
              </a:p>
            </p:txBody>
          </p:sp>
        </p:grp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81F3BE7-7DF6-01FE-7BDB-220FE6ACE42A}"/>
                </a:ext>
              </a:extLst>
            </p:cNvPr>
            <p:cNvSpPr txBox="1"/>
            <p:nvPr/>
          </p:nvSpPr>
          <p:spPr>
            <a:xfrm>
              <a:off x="6418054" y="1732357"/>
              <a:ext cx="1089550" cy="1015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5400" dirty="0">
                  <a:solidFill>
                    <a:schemeClr val="bg1"/>
                  </a:solidFill>
                  <a:effectLst/>
                  <a:latin typeface="Rubik" pitchFamily="2" charset="-79"/>
                  <a:ea typeface="Source Sans Pro" panose="020B0503030403020204" pitchFamily="34" charset="0"/>
                  <a:cs typeface="Rubik" pitchFamily="2" charset="-79"/>
                </a:rPr>
                <a:t>06</a:t>
              </a:r>
              <a:endParaRPr lang="en-IN" sz="5400" dirty="0">
                <a:solidFill>
                  <a:schemeClr val="bg1"/>
                </a:solidFill>
                <a:latin typeface="Rubik" pitchFamily="2" charset="-79"/>
                <a:ea typeface="Source Sans Pro" panose="020B0503030403020204" pitchFamily="34" charset="0"/>
                <a:cs typeface="Rubik" pitchFamily="2" charset="-79"/>
              </a:endParaRPr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D7B78C8A-AAD5-1F00-B6D4-E8304B0E70E7}"/>
                </a:ext>
              </a:extLst>
            </p:cNvPr>
            <p:cNvGrpSpPr/>
            <p:nvPr/>
          </p:nvGrpSpPr>
          <p:grpSpPr>
            <a:xfrm>
              <a:off x="7507603" y="1773142"/>
              <a:ext cx="4036697" cy="683831"/>
              <a:chOff x="2647949" y="2275917"/>
              <a:chExt cx="4036697" cy="683831"/>
            </a:xfrm>
          </p:grpSpPr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44C77907-5ADE-F802-0123-F7F248484B74}"/>
                  </a:ext>
                </a:extLst>
              </p:cNvPr>
              <p:cNvSpPr txBox="1"/>
              <p:nvPr/>
            </p:nvSpPr>
            <p:spPr>
              <a:xfrm>
                <a:off x="2647949" y="2619655"/>
                <a:ext cx="4036697" cy="3400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400" dirty="0">
                    <a:solidFill>
                      <a:schemeClr val="bg1"/>
                    </a:solidFill>
                    <a:latin typeface="Cinzel ExtraBold" pitchFamily="2" charset="0"/>
                    <a:ea typeface="Source Sans Pro" panose="020B0503030403020204" pitchFamily="34" charset="0"/>
                    <a:cs typeface="Rubik" pitchFamily="2" charset="-79"/>
                  </a:rPr>
                  <a:t>Using Analytics, Paid Ads, Tools, </a:t>
                </a:r>
                <a:r>
                  <a:rPr lang="en-US" sz="1400" dirty="0" err="1">
                    <a:solidFill>
                      <a:schemeClr val="bg1"/>
                    </a:solidFill>
                    <a:latin typeface="Cinzel ExtraBold" pitchFamily="2" charset="0"/>
                    <a:ea typeface="Source Sans Pro" panose="020B0503030403020204" pitchFamily="34" charset="0"/>
                    <a:cs typeface="Rubik" pitchFamily="2" charset="-79"/>
                  </a:rPr>
                  <a:t>etc</a:t>
                </a:r>
                <a:r>
                  <a:rPr lang="en-US" sz="1400" dirty="0">
                    <a:solidFill>
                      <a:schemeClr val="bg1"/>
                    </a:solidFill>
                    <a:latin typeface="Cinzel ExtraBold" pitchFamily="2" charset="0"/>
                    <a:ea typeface="Source Sans Pro" panose="020B0503030403020204" pitchFamily="34" charset="0"/>
                    <a:cs typeface="Rubik" pitchFamily="2" charset="-79"/>
                  </a:rPr>
                  <a:t> </a:t>
                </a:r>
                <a:endParaRPr lang="en-IN" sz="1400" dirty="0">
                  <a:solidFill>
                    <a:schemeClr val="bg1"/>
                  </a:solidFill>
                  <a:latin typeface="Cinzel ExtraBold" pitchFamily="2" charset="0"/>
                  <a:ea typeface="Source Sans Pro" panose="020B0503030403020204" pitchFamily="34" charset="0"/>
                  <a:cs typeface="Rubik" pitchFamily="2" charset="-79"/>
                </a:endParaRP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2BEF661A-AFD1-2B7E-3D6A-E5B32A1603D4}"/>
                  </a:ext>
                </a:extLst>
              </p:cNvPr>
              <p:cNvSpPr txBox="1"/>
              <p:nvPr/>
            </p:nvSpPr>
            <p:spPr>
              <a:xfrm>
                <a:off x="2647949" y="2275917"/>
                <a:ext cx="3645306" cy="410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b="1" dirty="0">
                    <a:solidFill>
                      <a:srgbClr val="FFE81F"/>
                    </a:solidFill>
                    <a:effectLst/>
                    <a:latin typeface="Cinzel ExtraBold" pitchFamily="2" charset="0"/>
                    <a:ea typeface="Source Sans Pro" panose="020B0503030403020204" pitchFamily="34" charset="0"/>
                    <a:cs typeface="Rubik" pitchFamily="2" charset="-79"/>
                  </a:rPr>
                  <a:t>Advanced tips &amp; Tricks</a:t>
                </a:r>
                <a:endParaRPr lang="en-IN" b="1" dirty="0">
                  <a:solidFill>
                    <a:srgbClr val="FFE81F"/>
                  </a:solidFill>
                  <a:latin typeface="Cinzel ExtraBold" pitchFamily="2" charset="0"/>
                  <a:ea typeface="Source Sans Pro" panose="020B0503030403020204" pitchFamily="34" charset="0"/>
                  <a:cs typeface="Rubik" pitchFamily="2" charset="-79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812186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0A826297-0437-BD74-2C8C-03373D0A0860}"/>
              </a:ext>
            </a:extLst>
          </p:cNvPr>
          <p:cNvSpPr/>
          <p:nvPr/>
        </p:nvSpPr>
        <p:spPr>
          <a:xfrm>
            <a:off x="2093073" y="360956"/>
            <a:ext cx="4652355" cy="4652361"/>
          </a:xfrm>
          <a:prstGeom prst="ellipse">
            <a:avLst/>
          </a:prstGeom>
          <a:solidFill>
            <a:srgbClr val="F9CF1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366EAE-EBB4-A099-50D3-2E3D935DE5C7}"/>
              </a:ext>
            </a:extLst>
          </p:cNvPr>
          <p:cNvSpPr/>
          <p:nvPr/>
        </p:nvSpPr>
        <p:spPr>
          <a:xfrm>
            <a:off x="6255482" y="1565139"/>
            <a:ext cx="5110635" cy="106679"/>
          </a:xfrm>
          <a:prstGeom prst="rect">
            <a:avLst/>
          </a:prstGeom>
          <a:solidFill>
            <a:srgbClr val="F9C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91C3DC-862E-5FF2-1E34-E555150A78C6}"/>
              </a:ext>
            </a:extLst>
          </p:cNvPr>
          <p:cNvSpPr txBox="1"/>
          <p:nvPr/>
        </p:nvSpPr>
        <p:spPr>
          <a:xfrm>
            <a:off x="5826233" y="-98373"/>
            <a:ext cx="6096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Star Jedi" panose="040B0000000000000000" pitchFamily="82" charset="0"/>
              </a:rPr>
              <a:t>What Does Google Want?</a:t>
            </a:r>
            <a:endParaRPr lang="en-IN" sz="5400" dirty="0">
              <a:solidFill>
                <a:schemeClr val="bg1"/>
              </a:solidFill>
              <a:latin typeface="Star Jedi" panose="040B0000000000000000" pitchFamily="8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31E5DE-6742-D094-83CC-3373F5C525F8}"/>
              </a:ext>
            </a:extLst>
          </p:cNvPr>
          <p:cNvSpPr txBox="1"/>
          <p:nvPr/>
        </p:nvSpPr>
        <p:spPr>
          <a:xfrm>
            <a:off x="5994500" y="1933654"/>
            <a:ext cx="5759466" cy="4399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b="0" dirty="0">
                <a:solidFill>
                  <a:schemeClr val="bg1"/>
                </a:solidFill>
                <a:effectLst/>
                <a:latin typeface="Cinzel ExtraBold" pitchFamily="2" charset="0"/>
                <a:ea typeface="Source Sans Pro" panose="020B0503030403020204" pitchFamily="34" charset="0"/>
                <a:cs typeface="Rubik" pitchFamily="2" charset="-79"/>
              </a:rPr>
              <a:t>Google’s customers are it’s users not the businesses </a:t>
            </a:r>
            <a:r>
              <a:rPr lang="en-US" dirty="0">
                <a:solidFill>
                  <a:schemeClr val="bg1"/>
                </a:solidFill>
                <a:latin typeface="Cinzel ExtraBold" pitchFamily="2" charset="0"/>
                <a:ea typeface="Source Sans Pro" panose="020B0503030403020204" pitchFamily="34" charset="0"/>
                <a:cs typeface="Rubik" pitchFamily="2" charset="-79"/>
              </a:rPr>
              <a:t>or websites it lists</a:t>
            </a:r>
            <a:r>
              <a:rPr lang="en-US" b="0" dirty="0">
                <a:solidFill>
                  <a:schemeClr val="bg1"/>
                </a:solidFill>
                <a:effectLst/>
                <a:latin typeface="Cinzel ExtraBold" pitchFamily="2" charset="0"/>
                <a:ea typeface="Source Sans Pro" panose="020B0503030403020204" pitchFamily="34" charset="0"/>
                <a:cs typeface="Rubik" pitchFamily="2" charset="-79"/>
              </a:rPr>
              <a:t>. </a:t>
            </a:r>
          </a:p>
          <a:p>
            <a:pPr>
              <a:lnSpc>
                <a:spcPct val="120000"/>
              </a:lnSpc>
            </a:pPr>
            <a:endParaRPr lang="en-US" b="0" dirty="0">
              <a:solidFill>
                <a:schemeClr val="bg1"/>
              </a:solidFill>
              <a:effectLst/>
              <a:latin typeface="Cinzel ExtraBold" pitchFamily="2" charset="0"/>
              <a:ea typeface="Source Sans Pro" panose="020B0503030403020204" pitchFamily="34" charset="0"/>
              <a:cs typeface="Rubik" pitchFamily="2" charset="-79"/>
            </a:endParaRPr>
          </a:p>
          <a:p>
            <a:pPr>
              <a:lnSpc>
                <a:spcPct val="120000"/>
              </a:lnSpc>
            </a:pPr>
            <a:r>
              <a:rPr lang="en-US" b="0" u="sng" dirty="0">
                <a:solidFill>
                  <a:schemeClr val="bg1"/>
                </a:solidFill>
                <a:effectLst/>
                <a:latin typeface="Cinzel ExtraBold" pitchFamily="2" charset="0"/>
                <a:ea typeface="Source Sans Pro" panose="020B0503030403020204" pitchFamily="34" charset="0"/>
                <a:cs typeface="Rubik" pitchFamily="2" charset="-79"/>
              </a:rPr>
              <a:t>It only cares about user experience!</a:t>
            </a:r>
          </a:p>
          <a:p>
            <a:pPr>
              <a:lnSpc>
                <a:spcPct val="120000"/>
              </a:lnSpc>
            </a:pPr>
            <a:endParaRPr lang="en-US" b="0" u="sng" dirty="0">
              <a:solidFill>
                <a:schemeClr val="bg1"/>
              </a:solidFill>
              <a:effectLst/>
              <a:latin typeface="Cinzel ExtraBold" pitchFamily="2" charset="0"/>
              <a:ea typeface="Source Sans Pro" panose="020B0503030403020204" pitchFamily="34" charset="0"/>
              <a:cs typeface="Rubik" pitchFamily="2" charset="-79"/>
            </a:endParaRPr>
          </a:p>
          <a:p>
            <a:pPr>
              <a:lnSpc>
                <a:spcPct val="120000"/>
              </a:lnSpc>
            </a:pPr>
            <a:r>
              <a:rPr lang="en-US" b="0" dirty="0">
                <a:solidFill>
                  <a:schemeClr val="bg1"/>
                </a:solidFill>
                <a:effectLst/>
                <a:latin typeface="Cinzel ExtraBold" pitchFamily="2" charset="0"/>
                <a:ea typeface="Source Sans Pro" panose="020B0503030403020204" pitchFamily="34" charset="0"/>
                <a:cs typeface="Rubik" pitchFamily="2" charset="-79"/>
              </a:rPr>
              <a:t>Google tries to connect its users with the best local services they're searching for, just as you aim to provide solutions for your clients' unique needs. </a:t>
            </a:r>
          </a:p>
          <a:p>
            <a:pPr>
              <a:lnSpc>
                <a:spcPct val="120000"/>
              </a:lnSpc>
            </a:pPr>
            <a:r>
              <a:rPr lang="en-US" b="0" dirty="0">
                <a:solidFill>
                  <a:schemeClr val="bg1"/>
                </a:solidFill>
                <a:effectLst/>
                <a:latin typeface="Cinzel ExtraBold" pitchFamily="2" charset="0"/>
                <a:ea typeface="Source Sans Pro" panose="020B0503030403020204" pitchFamily="34" charset="0"/>
                <a:cs typeface="Rubik" pitchFamily="2" charset="-79"/>
              </a:rPr>
              <a:t>By maintaining a correct and informative online presence, you can enhance your visibility when potential clients search for hypnotherapy services on Google.</a:t>
            </a:r>
            <a:endParaRPr lang="en-IN" dirty="0">
              <a:solidFill>
                <a:schemeClr val="bg1"/>
              </a:solidFill>
              <a:latin typeface="Cinzel ExtraBold" pitchFamily="2" charset="0"/>
              <a:ea typeface="Source Sans Pro" panose="020B0503030403020204" pitchFamily="34" charset="0"/>
              <a:cs typeface="Rubik" pitchFamily="2" charset="-79"/>
            </a:endParaRPr>
          </a:p>
        </p:txBody>
      </p:sp>
      <p:pic>
        <p:nvPicPr>
          <p:cNvPr id="7" name="Picture Placeholder 6" descr="A picture containing dark&#10;&#10;Description automatically generated">
            <a:extLst>
              <a:ext uri="{FF2B5EF4-FFF2-40B4-BE49-F238E27FC236}">
                <a16:creationId xmlns:a16="http://schemas.microsoft.com/office/drawing/2014/main" id="{67874EB3-55EF-1A29-C688-2526AEDFED3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" b="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573898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9F813369-9A42-36CF-5EA0-963C6030DCA3}"/>
              </a:ext>
            </a:extLst>
          </p:cNvPr>
          <p:cNvGrpSpPr/>
          <p:nvPr/>
        </p:nvGrpSpPr>
        <p:grpSpPr>
          <a:xfrm>
            <a:off x="775457" y="1327544"/>
            <a:ext cx="2894318" cy="4411413"/>
            <a:chOff x="538699" y="1346206"/>
            <a:chExt cx="2894318" cy="4411413"/>
          </a:xfrm>
        </p:grpSpPr>
        <p:sp>
          <p:nvSpPr>
            <p:cNvPr id="13" name="Right Triangle 12">
              <a:extLst>
                <a:ext uri="{FF2B5EF4-FFF2-40B4-BE49-F238E27FC236}">
                  <a16:creationId xmlns:a16="http://schemas.microsoft.com/office/drawing/2014/main" id="{28DDD437-9989-9651-4DF3-5FB7CE2A3883}"/>
                </a:ext>
              </a:extLst>
            </p:cNvPr>
            <p:cNvSpPr/>
            <p:nvPr/>
          </p:nvSpPr>
          <p:spPr>
            <a:xfrm rot="7015415">
              <a:off x="810519" y="2314796"/>
              <a:ext cx="2943828" cy="2301168"/>
            </a:xfrm>
            <a:prstGeom prst="rtTriangle">
              <a:avLst/>
            </a:prstGeom>
            <a:gradFill>
              <a:gsLst>
                <a:gs pos="100000">
                  <a:schemeClr val="accent4"/>
                </a:gs>
                <a:gs pos="0">
                  <a:srgbClr val="F68E3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ID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7160C81-D063-8844-90A1-A06B45F5A5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5930"/>
            <a:stretch/>
          </p:blipFill>
          <p:spPr>
            <a:xfrm>
              <a:off x="538699" y="1346206"/>
              <a:ext cx="2750561" cy="2643722"/>
            </a:xfrm>
            <a:prstGeom prst="rect">
              <a:avLst/>
            </a:prstGeom>
          </p:spPr>
        </p:pic>
        <p:sp>
          <p:nvSpPr>
            <p:cNvPr id="15" name="Right Triangle 14">
              <a:extLst>
                <a:ext uri="{FF2B5EF4-FFF2-40B4-BE49-F238E27FC236}">
                  <a16:creationId xmlns:a16="http://schemas.microsoft.com/office/drawing/2014/main" id="{292FD143-3040-E14B-B519-D412072E7747}"/>
                </a:ext>
              </a:extLst>
            </p:cNvPr>
            <p:cNvSpPr/>
            <p:nvPr/>
          </p:nvSpPr>
          <p:spPr>
            <a:xfrm rot="18086719">
              <a:off x="1670369" y="3396721"/>
              <a:ext cx="1090085" cy="771832"/>
            </a:xfrm>
            <a:prstGeom prst="rtTriangle">
              <a:avLst/>
            </a:prstGeom>
            <a:gradFill>
              <a:gsLst>
                <a:gs pos="100000">
                  <a:schemeClr val="accent4"/>
                </a:gs>
                <a:gs pos="0">
                  <a:srgbClr val="F68E3F"/>
                </a:gs>
              </a:gsLst>
              <a:lin ang="5400000" scaled="1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ID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2ED7826-09C5-6F8D-D282-856D7527D6CC}"/>
                </a:ext>
              </a:extLst>
            </p:cNvPr>
            <p:cNvGrpSpPr/>
            <p:nvPr/>
          </p:nvGrpSpPr>
          <p:grpSpPr>
            <a:xfrm>
              <a:off x="806333" y="4584192"/>
              <a:ext cx="2325544" cy="1173427"/>
              <a:chOff x="846113" y="2231283"/>
              <a:chExt cx="2862287" cy="1173427"/>
            </a:xfrm>
          </p:grpSpPr>
          <p:sp>
            <p:nvSpPr>
              <p:cNvPr id="17" name="Title 175">
                <a:extLst>
                  <a:ext uri="{FF2B5EF4-FFF2-40B4-BE49-F238E27FC236}">
                    <a16:creationId xmlns:a16="http://schemas.microsoft.com/office/drawing/2014/main" id="{711BE265-B1AE-459C-39DF-82908AC9974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46113" y="2231283"/>
                <a:ext cx="2862287" cy="256224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b">
                <a:spAutoFit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1800" b="1" dirty="0">
                    <a:solidFill>
                      <a:srgbClr val="FFE81F"/>
                    </a:solidFill>
                    <a:latin typeface="Cinzel ExtraBold" pitchFamily="2" charset="0"/>
                  </a:rPr>
                  <a:t>Relevance</a:t>
                </a:r>
                <a:endParaRPr lang="en-ID" sz="1800" b="1" dirty="0">
                  <a:solidFill>
                    <a:srgbClr val="FFE81F"/>
                  </a:solidFill>
                  <a:latin typeface="Cinzel ExtraBold" pitchFamily="2" charset="0"/>
                </a:endParaRPr>
              </a:p>
            </p:txBody>
          </p:sp>
          <p:sp>
            <p:nvSpPr>
              <p:cNvPr id="18" name="Title 175">
                <a:extLst>
                  <a:ext uri="{FF2B5EF4-FFF2-40B4-BE49-F238E27FC236}">
                    <a16:creationId xmlns:a16="http://schemas.microsoft.com/office/drawing/2014/main" id="{3E3EF442-59A2-DFD1-28C6-39F35343DA8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46113" y="2817626"/>
                <a:ext cx="2862287" cy="587084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b">
                <a:spAutoFit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1400" dirty="0">
                    <a:solidFill>
                      <a:schemeClr val="bg1"/>
                    </a:solidFill>
                    <a:latin typeface="Cinzel ExtraBold" pitchFamily="2" charset="0"/>
                  </a:rPr>
                  <a:t>how much your business matches the user’s query</a:t>
                </a:r>
                <a:endParaRPr lang="da-DK" sz="1400" dirty="0">
                  <a:solidFill>
                    <a:schemeClr val="bg1"/>
                  </a:solidFill>
                  <a:latin typeface="Cinzel ExtraBold" pitchFamily="2" charset="0"/>
                </a:endParaRPr>
              </a:p>
            </p:txBody>
          </p: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B2B16E8-35EF-A721-FD23-B840FCCF0686}"/>
              </a:ext>
            </a:extLst>
          </p:cNvPr>
          <p:cNvGrpSpPr/>
          <p:nvPr/>
        </p:nvGrpSpPr>
        <p:grpSpPr>
          <a:xfrm>
            <a:off x="4841424" y="1419443"/>
            <a:ext cx="2509152" cy="4319514"/>
            <a:chOff x="4729116" y="1438105"/>
            <a:chExt cx="2509152" cy="4319514"/>
          </a:xfrm>
        </p:grpSpPr>
        <p:sp>
          <p:nvSpPr>
            <p:cNvPr id="20" name="Right Triangle 19">
              <a:extLst>
                <a:ext uri="{FF2B5EF4-FFF2-40B4-BE49-F238E27FC236}">
                  <a16:creationId xmlns:a16="http://schemas.microsoft.com/office/drawing/2014/main" id="{CEC913F1-F9B6-02A6-1BDF-A6370F925CB1}"/>
                </a:ext>
              </a:extLst>
            </p:cNvPr>
            <p:cNvSpPr/>
            <p:nvPr/>
          </p:nvSpPr>
          <p:spPr>
            <a:xfrm rot="7015415">
              <a:off x="4603629" y="2314796"/>
              <a:ext cx="2943828" cy="2301168"/>
            </a:xfrm>
            <a:prstGeom prst="rtTriangle">
              <a:avLst/>
            </a:prstGeom>
            <a:gradFill>
              <a:gsLst>
                <a:gs pos="100000">
                  <a:schemeClr val="accent4"/>
                </a:gs>
                <a:gs pos="0">
                  <a:srgbClr val="F68E3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ID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B6E01458-16A0-919E-4109-8E87330A4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4881"/>
            <a:stretch/>
          </p:blipFill>
          <p:spPr>
            <a:xfrm>
              <a:off x="4729116" y="1438105"/>
              <a:ext cx="2509152" cy="2459925"/>
            </a:xfrm>
            <a:prstGeom prst="rect">
              <a:avLst/>
            </a:prstGeom>
          </p:spPr>
        </p:pic>
        <p:sp>
          <p:nvSpPr>
            <p:cNvPr id="22" name="Right Triangle 21">
              <a:extLst>
                <a:ext uri="{FF2B5EF4-FFF2-40B4-BE49-F238E27FC236}">
                  <a16:creationId xmlns:a16="http://schemas.microsoft.com/office/drawing/2014/main" id="{A6F2B64B-B06B-06D7-130D-C62AE0E94DA4}"/>
                </a:ext>
              </a:extLst>
            </p:cNvPr>
            <p:cNvSpPr/>
            <p:nvPr/>
          </p:nvSpPr>
          <p:spPr>
            <a:xfrm rot="18086719">
              <a:off x="5463479" y="3396721"/>
              <a:ext cx="1090085" cy="771832"/>
            </a:xfrm>
            <a:prstGeom prst="rtTriangle">
              <a:avLst/>
            </a:prstGeom>
            <a:gradFill>
              <a:gsLst>
                <a:gs pos="100000">
                  <a:schemeClr val="accent4"/>
                </a:gs>
                <a:gs pos="0">
                  <a:srgbClr val="F68E3F"/>
                </a:gs>
              </a:gsLst>
              <a:lin ang="5400000" scaled="1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ID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A06E0271-FC8C-896F-0754-0DEDB8AF3F58}"/>
                </a:ext>
              </a:extLst>
            </p:cNvPr>
            <p:cNvGrpSpPr/>
            <p:nvPr/>
          </p:nvGrpSpPr>
          <p:grpSpPr>
            <a:xfrm>
              <a:off x="4729116" y="4584192"/>
              <a:ext cx="2325544" cy="1173427"/>
              <a:chOff x="846113" y="2231283"/>
              <a:chExt cx="2862287" cy="1173427"/>
            </a:xfrm>
          </p:grpSpPr>
          <p:sp>
            <p:nvSpPr>
              <p:cNvPr id="24" name="Title 175">
                <a:extLst>
                  <a:ext uri="{FF2B5EF4-FFF2-40B4-BE49-F238E27FC236}">
                    <a16:creationId xmlns:a16="http://schemas.microsoft.com/office/drawing/2014/main" id="{15414C3A-FD0D-81DC-193D-B710AFBCC3E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46113" y="2231283"/>
                <a:ext cx="2862287" cy="256224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b">
                <a:spAutoFit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1800" b="1" dirty="0">
                    <a:solidFill>
                      <a:srgbClr val="FFE81F"/>
                    </a:solidFill>
                    <a:latin typeface="Cinzel ExtraBold" pitchFamily="2" charset="0"/>
                  </a:rPr>
                  <a:t>Distance</a:t>
                </a:r>
                <a:endParaRPr lang="en-ID" sz="1800" b="1" dirty="0">
                  <a:solidFill>
                    <a:srgbClr val="FFE81F"/>
                  </a:solidFill>
                  <a:latin typeface="Cinzel ExtraBold" pitchFamily="2" charset="0"/>
                </a:endParaRPr>
              </a:p>
            </p:txBody>
          </p:sp>
          <p:sp>
            <p:nvSpPr>
              <p:cNvPr id="25" name="Title 175">
                <a:extLst>
                  <a:ext uri="{FF2B5EF4-FFF2-40B4-BE49-F238E27FC236}">
                    <a16:creationId xmlns:a16="http://schemas.microsoft.com/office/drawing/2014/main" id="{3A350C3E-7E27-4B4F-D8C4-6E6B10B1258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46113" y="2817626"/>
                <a:ext cx="2862287" cy="587084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b">
                <a:spAutoFit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1400" dirty="0">
                    <a:solidFill>
                      <a:schemeClr val="bg1"/>
                    </a:solidFill>
                    <a:latin typeface="Cinzel ExtraBold" pitchFamily="2" charset="0"/>
                  </a:rPr>
                  <a:t>how close you are to the search user or Search location term</a:t>
                </a:r>
                <a:endParaRPr lang="da-DK" sz="1400" dirty="0">
                  <a:solidFill>
                    <a:schemeClr val="bg1"/>
                  </a:solidFill>
                  <a:latin typeface="Cinzel ExtraBold" pitchFamily="2" charset="0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F9A7ACD-8151-0567-48DF-AAC4CC65F0B3}"/>
              </a:ext>
            </a:extLst>
          </p:cNvPr>
          <p:cNvGrpSpPr/>
          <p:nvPr/>
        </p:nvGrpSpPr>
        <p:grpSpPr>
          <a:xfrm>
            <a:off x="8522226" y="1303225"/>
            <a:ext cx="2684819" cy="4435732"/>
            <a:chOff x="8427680" y="1321887"/>
            <a:chExt cx="2684819" cy="4435732"/>
          </a:xfrm>
        </p:grpSpPr>
        <p:sp>
          <p:nvSpPr>
            <p:cNvPr id="27" name="Right Triangle 26">
              <a:extLst>
                <a:ext uri="{FF2B5EF4-FFF2-40B4-BE49-F238E27FC236}">
                  <a16:creationId xmlns:a16="http://schemas.microsoft.com/office/drawing/2014/main" id="{7886D940-BE31-9B85-6726-631DB6644EC7}"/>
                </a:ext>
              </a:extLst>
            </p:cNvPr>
            <p:cNvSpPr/>
            <p:nvPr/>
          </p:nvSpPr>
          <p:spPr>
            <a:xfrm rot="7015415">
              <a:off x="8396738" y="2314796"/>
              <a:ext cx="2943828" cy="2301168"/>
            </a:xfrm>
            <a:prstGeom prst="rtTriangle">
              <a:avLst/>
            </a:prstGeom>
            <a:gradFill>
              <a:gsLst>
                <a:gs pos="100000">
                  <a:schemeClr val="accent4"/>
                </a:gs>
                <a:gs pos="0">
                  <a:srgbClr val="F68E3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ID"/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89C6D8E0-B464-CBFA-BDBC-3DDD645FF8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3120"/>
            <a:stretch/>
          </p:blipFill>
          <p:spPr>
            <a:xfrm>
              <a:off x="8427680" y="1321887"/>
              <a:ext cx="2684819" cy="2576143"/>
            </a:xfrm>
            <a:prstGeom prst="rect">
              <a:avLst/>
            </a:prstGeom>
          </p:spPr>
        </p:pic>
        <p:sp>
          <p:nvSpPr>
            <p:cNvPr id="29" name="Right Triangle 28">
              <a:extLst>
                <a:ext uri="{FF2B5EF4-FFF2-40B4-BE49-F238E27FC236}">
                  <a16:creationId xmlns:a16="http://schemas.microsoft.com/office/drawing/2014/main" id="{98D6DBD7-75C8-6284-0E94-3F2FAA1966CF}"/>
                </a:ext>
              </a:extLst>
            </p:cNvPr>
            <p:cNvSpPr/>
            <p:nvPr/>
          </p:nvSpPr>
          <p:spPr>
            <a:xfrm rot="18086719">
              <a:off x="9256588" y="3396721"/>
              <a:ext cx="1090085" cy="771832"/>
            </a:xfrm>
            <a:prstGeom prst="rtTriangle">
              <a:avLst/>
            </a:prstGeom>
            <a:gradFill>
              <a:gsLst>
                <a:gs pos="100000">
                  <a:schemeClr val="accent4"/>
                </a:gs>
                <a:gs pos="0">
                  <a:srgbClr val="F68E3F"/>
                </a:gs>
              </a:gsLst>
              <a:lin ang="5400000" scaled="1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ID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9B16F848-8E2A-0AAD-96E2-A4723C885236}"/>
                </a:ext>
              </a:extLst>
            </p:cNvPr>
            <p:cNvGrpSpPr/>
            <p:nvPr/>
          </p:nvGrpSpPr>
          <p:grpSpPr>
            <a:xfrm>
              <a:off x="8607317" y="4584192"/>
              <a:ext cx="2325544" cy="1173427"/>
              <a:chOff x="846113" y="2231283"/>
              <a:chExt cx="2862287" cy="1173427"/>
            </a:xfrm>
          </p:grpSpPr>
          <p:sp>
            <p:nvSpPr>
              <p:cNvPr id="31" name="Title 175">
                <a:extLst>
                  <a:ext uri="{FF2B5EF4-FFF2-40B4-BE49-F238E27FC236}">
                    <a16:creationId xmlns:a16="http://schemas.microsoft.com/office/drawing/2014/main" id="{A1904D85-DA98-4AB1-109C-01A426AED45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46113" y="2231283"/>
                <a:ext cx="2862287" cy="256224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b">
                <a:spAutoFit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1800" b="1" dirty="0">
                    <a:solidFill>
                      <a:srgbClr val="FFE81F"/>
                    </a:solidFill>
                    <a:latin typeface="Cinzel ExtraBold" pitchFamily="2" charset="0"/>
                  </a:rPr>
                  <a:t>Prominence</a:t>
                </a:r>
                <a:endParaRPr lang="en-ID" sz="1800" b="1" dirty="0">
                  <a:solidFill>
                    <a:srgbClr val="FFE81F"/>
                  </a:solidFill>
                  <a:latin typeface="Cinzel ExtraBold" pitchFamily="2" charset="0"/>
                </a:endParaRPr>
              </a:p>
            </p:txBody>
          </p:sp>
          <p:sp>
            <p:nvSpPr>
              <p:cNvPr id="32" name="Title 175">
                <a:extLst>
                  <a:ext uri="{FF2B5EF4-FFF2-40B4-BE49-F238E27FC236}">
                    <a16:creationId xmlns:a16="http://schemas.microsoft.com/office/drawing/2014/main" id="{92EBD0A4-41C2-62AF-6EA9-96A14EEFED1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46113" y="2817626"/>
                <a:ext cx="2862287" cy="587084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b">
                <a:spAutoFit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1400" dirty="0">
                    <a:solidFill>
                      <a:schemeClr val="bg1"/>
                    </a:solidFill>
                    <a:latin typeface="Cinzel ExtraBold" pitchFamily="2" charset="0"/>
                  </a:rPr>
                  <a:t>how well-known and well-liked the business is</a:t>
                </a:r>
                <a:endParaRPr lang="da-DK" sz="1400" dirty="0">
                  <a:solidFill>
                    <a:schemeClr val="bg1"/>
                  </a:solidFill>
                  <a:latin typeface="Cinzel ExtraBold" pitchFamily="2" charset="0"/>
                </a:endParaRPr>
              </a:p>
            </p:txBody>
          </p:sp>
        </p:grp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D3EB4BAA-17D8-146F-F9C8-65FBF1D08B84}"/>
              </a:ext>
            </a:extLst>
          </p:cNvPr>
          <p:cNvSpPr txBox="1"/>
          <p:nvPr/>
        </p:nvSpPr>
        <p:spPr>
          <a:xfrm>
            <a:off x="2615320" y="149787"/>
            <a:ext cx="70110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Star Jedi" panose="040B0000000000000000" pitchFamily="82" charset="0"/>
              </a:rPr>
              <a:t>Local Seo Ranking Factors</a:t>
            </a:r>
            <a:endParaRPr lang="en-IN" sz="3200" dirty="0">
              <a:solidFill>
                <a:schemeClr val="bg1"/>
              </a:solidFill>
              <a:latin typeface="Star Jedi" panose="040B0000000000000000" pitchFamily="82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65922D0-C59F-3BC2-56B6-8443769EA57C}"/>
              </a:ext>
            </a:extLst>
          </p:cNvPr>
          <p:cNvSpPr/>
          <p:nvPr/>
        </p:nvSpPr>
        <p:spPr>
          <a:xfrm>
            <a:off x="2615320" y="718350"/>
            <a:ext cx="6839398" cy="125842"/>
          </a:xfrm>
          <a:prstGeom prst="rect">
            <a:avLst/>
          </a:prstGeom>
          <a:solidFill>
            <a:srgbClr val="F9C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05E46F-5476-E32B-19B4-D6E73E240049}"/>
              </a:ext>
            </a:extLst>
          </p:cNvPr>
          <p:cNvSpPr txBox="1"/>
          <p:nvPr/>
        </p:nvSpPr>
        <p:spPr>
          <a:xfrm>
            <a:off x="1455403" y="-75004"/>
            <a:ext cx="999720" cy="1015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itchFamily="2" charset="-79"/>
                <a:ea typeface="Source Sans Pro" panose="020B0503030403020204" pitchFamily="34" charset="0"/>
                <a:cs typeface="Rubik" pitchFamily="2" charset="-79"/>
              </a:rPr>
              <a:t>01</a:t>
            </a:r>
            <a:endParaRPr kumimoji="0" lang="en-IN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" pitchFamily="2" charset="-79"/>
              <a:ea typeface="Source Sans Pro" panose="020B0503030403020204" pitchFamily="34" charset="0"/>
              <a:cs typeface="Rubik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5561191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9F813369-9A42-36CF-5EA0-963C6030DCA3}"/>
              </a:ext>
            </a:extLst>
          </p:cNvPr>
          <p:cNvGrpSpPr/>
          <p:nvPr/>
        </p:nvGrpSpPr>
        <p:grpSpPr>
          <a:xfrm>
            <a:off x="775457" y="1327544"/>
            <a:ext cx="2894318" cy="4411413"/>
            <a:chOff x="538699" y="1346206"/>
            <a:chExt cx="2894318" cy="4411413"/>
          </a:xfrm>
        </p:grpSpPr>
        <p:sp>
          <p:nvSpPr>
            <p:cNvPr id="13" name="Right Triangle 12">
              <a:extLst>
                <a:ext uri="{FF2B5EF4-FFF2-40B4-BE49-F238E27FC236}">
                  <a16:creationId xmlns:a16="http://schemas.microsoft.com/office/drawing/2014/main" id="{28DDD437-9989-9651-4DF3-5FB7CE2A3883}"/>
                </a:ext>
              </a:extLst>
            </p:cNvPr>
            <p:cNvSpPr/>
            <p:nvPr/>
          </p:nvSpPr>
          <p:spPr>
            <a:xfrm rot="7015415">
              <a:off x="810519" y="2314796"/>
              <a:ext cx="2943828" cy="2301168"/>
            </a:xfrm>
            <a:prstGeom prst="rtTriangle">
              <a:avLst/>
            </a:prstGeom>
            <a:gradFill>
              <a:gsLst>
                <a:gs pos="100000">
                  <a:schemeClr val="accent4"/>
                </a:gs>
                <a:gs pos="0">
                  <a:srgbClr val="F68E3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ID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7160C81-D063-8844-90A1-A06B45F5A5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5930"/>
            <a:stretch/>
          </p:blipFill>
          <p:spPr>
            <a:xfrm>
              <a:off x="538699" y="1346206"/>
              <a:ext cx="2750561" cy="2643722"/>
            </a:xfrm>
            <a:prstGeom prst="rect">
              <a:avLst/>
            </a:prstGeom>
          </p:spPr>
        </p:pic>
        <p:sp>
          <p:nvSpPr>
            <p:cNvPr id="15" name="Right Triangle 14">
              <a:extLst>
                <a:ext uri="{FF2B5EF4-FFF2-40B4-BE49-F238E27FC236}">
                  <a16:creationId xmlns:a16="http://schemas.microsoft.com/office/drawing/2014/main" id="{292FD143-3040-E14B-B519-D412072E7747}"/>
                </a:ext>
              </a:extLst>
            </p:cNvPr>
            <p:cNvSpPr/>
            <p:nvPr/>
          </p:nvSpPr>
          <p:spPr>
            <a:xfrm rot="18086719">
              <a:off x="1670369" y="3396721"/>
              <a:ext cx="1090085" cy="771832"/>
            </a:xfrm>
            <a:prstGeom prst="rtTriangle">
              <a:avLst/>
            </a:prstGeom>
            <a:gradFill>
              <a:gsLst>
                <a:gs pos="100000">
                  <a:schemeClr val="accent4"/>
                </a:gs>
                <a:gs pos="0">
                  <a:srgbClr val="F68E3F"/>
                </a:gs>
              </a:gsLst>
              <a:lin ang="5400000" scaled="1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ID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2ED7826-09C5-6F8D-D282-856D7527D6CC}"/>
                </a:ext>
              </a:extLst>
            </p:cNvPr>
            <p:cNvGrpSpPr/>
            <p:nvPr/>
          </p:nvGrpSpPr>
          <p:grpSpPr>
            <a:xfrm>
              <a:off x="806333" y="4584192"/>
              <a:ext cx="2325544" cy="1173427"/>
              <a:chOff x="846113" y="2231283"/>
              <a:chExt cx="2862287" cy="1173427"/>
            </a:xfrm>
          </p:grpSpPr>
          <p:sp>
            <p:nvSpPr>
              <p:cNvPr id="17" name="Title 175">
                <a:extLst>
                  <a:ext uri="{FF2B5EF4-FFF2-40B4-BE49-F238E27FC236}">
                    <a16:creationId xmlns:a16="http://schemas.microsoft.com/office/drawing/2014/main" id="{711BE265-B1AE-459C-39DF-82908AC9974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46113" y="2231283"/>
                <a:ext cx="2862287" cy="256224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b">
                <a:spAutoFit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1800" b="1" dirty="0">
                    <a:solidFill>
                      <a:srgbClr val="FFE81F"/>
                    </a:solidFill>
                    <a:latin typeface="Cinzel ExtraBold" pitchFamily="2" charset="0"/>
                  </a:rPr>
                  <a:t>Relevance</a:t>
                </a:r>
                <a:endParaRPr lang="en-ID" sz="1800" b="1" dirty="0">
                  <a:solidFill>
                    <a:srgbClr val="FFE81F"/>
                  </a:solidFill>
                  <a:latin typeface="Cinzel ExtraBold" pitchFamily="2" charset="0"/>
                </a:endParaRPr>
              </a:p>
            </p:txBody>
          </p:sp>
          <p:sp>
            <p:nvSpPr>
              <p:cNvPr id="18" name="Title 175">
                <a:extLst>
                  <a:ext uri="{FF2B5EF4-FFF2-40B4-BE49-F238E27FC236}">
                    <a16:creationId xmlns:a16="http://schemas.microsoft.com/office/drawing/2014/main" id="{3E3EF442-59A2-DFD1-28C6-39F35343DA8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46113" y="2817626"/>
                <a:ext cx="2862287" cy="587084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b">
                <a:spAutoFit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1400" dirty="0">
                    <a:solidFill>
                      <a:schemeClr val="bg1"/>
                    </a:solidFill>
                    <a:latin typeface="Cinzel ExtraBold" pitchFamily="2" charset="0"/>
                  </a:rPr>
                  <a:t>how much your business matches the user’s query</a:t>
                </a:r>
                <a:endParaRPr lang="da-DK" sz="1400" dirty="0">
                  <a:solidFill>
                    <a:schemeClr val="bg1"/>
                  </a:solidFill>
                  <a:latin typeface="Cinzel ExtraBold" pitchFamily="2" charset="0"/>
                </a:endParaRPr>
              </a:p>
            </p:txBody>
          </p:sp>
        </p:grp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D3EB4BAA-17D8-146F-F9C8-65FBF1D08B84}"/>
              </a:ext>
            </a:extLst>
          </p:cNvPr>
          <p:cNvSpPr txBox="1"/>
          <p:nvPr/>
        </p:nvSpPr>
        <p:spPr>
          <a:xfrm>
            <a:off x="2615320" y="149787"/>
            <a:ext cx="70110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Star Jedi" panose="040B0000000000000000" pitchFamily="82" charset="0"/>
              </a:rPr>
              <a:t>Local Seo Ranking Factors</a:t>
            </a:r>
            <a:endParaRPr lang="en-IN" sz="3200" dirty="0">
              <a:solidFill>
                <a:schemeClr val="bg1"/>
              </a:solidFill>
              <a:latin typeface="Star Jedi" panose="040B0000000000000000" pitchFamily="82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65922D0-C59F-3BC2-56B6-8443769EA57C}"/>
              </a:ext>
            </a:extLst>
          </p:cNvPr>
          <p:cNvSpPr/>
          <p:nvPr/>
        </p:nvSpPr>
        <p:spPr>
          <a:xfrm>
            <a:off x="2615320" y="718350"/>
            <a:ext cx="6839398" cy="125842"/>
          </a:xfrm>
          <a:prstGeom prst="rect">
            <a:avLst/>
          </a:prstGeom>
          <a:solidFill>
            <a:srgbClr val="F9C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802F105-C883-BC8F-1289-A383598212A3}"/>
              </a:ext>
            </a:extLst>
          </p:cNvPr>
          <p:cNvSpPr txBox="1"/>
          <p:nvPr/>
        </p:nvSpPr>
        <p:spPr>
          <a:xfrm>
            <a:off x="4648307" y="1616952"/>
            <a:ext cx="683939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FFE81F"/>
                </a:solidFill>
                <a:latin typeface="Cinzel ExtraBold" pitchFamily="2" charset="0"/>
              </a:rPr>
              <a:t>Relevance: </a:t>
            </a:r>
          </a:p>
          <a:p>
            <a:r>
              <a:rPr lang="en-US" u="sng" dirty="0">
                <a:solidFill>
                  <a:schemeClr val="bg1"/>
                </a:solidFill>
                <a:latin typeface="Cinzel ExtraBold" pitchFamily="2" charset="0"/>
              </a:rPr>
              <a:t>refers to how well a local Business Profile matches what someone is searching for. </a:t>
            </a:r>
          </a:p>
          <a:p>
            <a:endParaRPr lang="en-US" b="1" i="1" u="sng" dirty="0">
              <a:solidFill>
                <a:schemeClr val="bg1"/>
              </a:solidFill>
              <a:latin typeface="Cinzel ExtraBold" pitchFamily="2" charset="0"/>
            </a:endParaRPr>
          </a:p>
          <a:p>
            <a:r>
              <a:rPr lang="en-US" b="1" dirty="0">
                <a:solidFill>
                  <a:srgbClr val="FFE81F"/>
                </a:solidFill>
                <a:latin typeface="Cinzel ExtraBold" pitchFamily="2" charset="0"/>
              </a:rPr>
              <a:t>Select the correct primary category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This category should be in your business name and domain too. </a:t>
            </a:r>
          </a:p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Select additional categories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Be as specific as possible and only use categories that relate to your business &amp; services you provide or want to rank for.</a:t>
            </a:r>
          </a:p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Have relevant information on your website and in your business profile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Add complete and detailed business information to help Google better understand your business and match your profile to relevant searches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FF5EF60-6563-252E-C945-D25D5F5D2880}"/>
              </a:ext>
            </a:extLst>
          </p:cNvPr>
          <p:cNvSpPr txBox="1"/>
          <p:nvPr/>
        </p:nvSpPr>
        <p:spPr>
          <a:xfrm>
            <a:off x="1455403" y="-75004"/>
            <a:ext cx="999720" cy="1015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itchFamily="2" charset="-79"/>
                <a:ea typeface="Source Sans Pro" panose="020B0503030403020204" pitchFamily="34" charset="0"/>
                <a:cs typeface="Rubik" pitchFamily="2" charset="-79"/>
              </a:rPr>
              <a:t>01</a:t>
            </a:r>
            <a:endParaRPr kumimoji="0" lang="en-IN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" pitchFamily="2" charset="-79"/>
              <a:ea typeface="Source Sans Pro" panose="020B0503030403020204" pitchFamily="34" charset="0"/>
              <a:cs typeface="Rubik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193259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0B2B16E8-35EF-A721-FD23-B840FCCF0686}"/>
              </a:ext>
            </a:extLst>
          </p:cNvPr>
          <p:cNvGrpSpPr/>
          <p:nvPr/>
        </p:nvGrpSpPr>
        <p:grpSpPr>
          <a:xfrm>
            <a:off x="4841424" y="1419443"/>
            <a:ext cx="2509152" cy="4319514"/>
            <a:chOff x="4729116" y="1438105"/>
            <a:chExt cx="2509152" cy="4319514"/>
          </a:xfrm>
        </p:grpSpPr>
        <p:sp>
          <p:nvSpPr>
            <p:cNvPr id="20" name="Right Triangle 19">
              <a:extLst>
                <a:ext uri="{FF2B5EF4-FFF2-40B4-BE49-F238E27FC236}">
                  <a16:creationId xmlns:a16="http://schemas.microsoft.com/office/drawing/2014/main" id="{CEC913F1-F9B6-02A6-1BDF-A6370F925CB1}"/>
                </a:ext>
              </a:extLst>
            </p:cNvPr>
            <p:cNvSpPr/>
            <p:nvPr/>
          </p:nvSpPr>
          <p:spPr>
            <a:xfrm rot="7015415">
              <a:off x="4603629" y="2314796"/>
              <a:ext cx="2943828" cy="2301168"/>
            </a:xfrm>
            <a:prstGeom prst="rtTriangle">
              <a:avLst/>
            </a:prstGeom>
            <a:gradFill>
              <a:gsLst>
                <a:gs pos="100000">
                  <a:schemeClr val="accent4"/>
                </a:gs>
                <a:gs pos="0">
                  <a:srgbClr val="F68E3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ID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B6E01458-16A0-919E-4109-8E87330A4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4881"/>
            <a:stretch/>
          </p:blipFill>
          <p:spPr>
            <a:xfrm>
              <a:off x="4729116" y="1438105"/>
              <a:ext cx="2509152" cy="2459925"/>
            </a:xfrm>
            <a:prstGeom prst="rect">
              <a:avLst/>
            </a:prstGeom>
          </p:spPr>
        </p:pic>
        <p:sp>
          <p:nvSpPr>
            <p:cNvPr id="22" name="Right Triangle 21">
              <a:extLst>
                <a:ext uri="{FF2B5EF4-FFF2-40B4-BE49-F238E27FC236}">
                  <a16:creationId xmlns:a16="http://schemas.microsoft.com/office/drawing/2014/main" id="{A6F2B64B-B06B-06D7-130D-C62AE0E94DA4}"/>
                </a:ext>
              </a:extLst>
            </p:cNvPr>
            <p:cNvSpPr/>
            <p:nvPr/>
          </p:nvSpPr>
          <p:spPr>
            <a:xfrm rot="18086719">
              <a:off x="5463479" y="3396721"/>
              <a:ext cx="1090085" cy="771832"/>
            </a:xfrm>
            <a:prstGeom prst="rtTriangle">
              <a:avLst/>
            </a:prstGeom>
            <a:gradFill>
              <a:gsLst>
                <a:gs pos="100000">
                  <a:schemeClr val="accent4"/>
                </a:gs>
                <a:gs pos="0">
                  <a:srgbClr val="F68E3F"/>
                </a:gs>
              </a:gsLst>
              <a:lin ang="5400000" scaled="1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ID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A06E0271-FC8C-896F-0754-0DEDB8AF3F58}"/>
                </a:ext>
              </a:extLst>
            </p:cNvPr>
            <p:cNvGrpSpPr/>
            <p:nvPr/>
          </p:nvGrpSpPr>
          <p:grpSpPr>
            <a:xfrm>
              <a:off x="4729116" y="4584192"/>
              <a:ext cx="2325544" cy="1173427"/>
              <a:chOff x="846113" y="2231283"/>
              <a:chExt cx="2862287" cy="1173427"/>
            </a:xfrm>
          </p:grpSpPr>
          <p:sp>
            <p:nvSpPr>
              <p:cNvPr id="24" name="Title 175">
                <a:extLst>
                  <a:ext uri="{FF2B5EF4-FFF2-40B4-BE49-F238E27FC236}">
                    <a16:creationId xmlns:a16="http://schemas.microsoft.com/office/drawing/2014/main" id="{15414C3A-FD0D-81DC-193D-B710AFBCC3E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46113" y="2231283"/>
                <a:ext cx="2862287" cy="256224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b">
                <a:spAutoFit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1800" b="1" dirty="0">
                    <a:solidFill>
                      <a:srgbClr val="FFE81F"/>
                    </a:solidFill>
                    <a:latin typeface="Cinzel ExtraBold" pitchFamily="2" charset="0"/>
                  </a:rPr>
                  <a:t>Distance</a:t>
                </a:r>
                <a:endParaRPr lang="en-ID" sz="1800" b="1" dirty="0">
                  <a:solidFill>
                    <a:srgbClr val="FFE81F"/>
                  </a:solidFill>
                  <a:latin typeface="Cinzel ExtraBold" pitchFamily="2" charset="0"/>
                </a:endParaRPr>
              </a:p>
            </p:txBody>
          </p:sp>
          <p:sp>
            <p:nvSpPr>
              <p:cNvPr id="25" name="Title 175">
                <a:extLst>
                  <a:ext uri="{FF2B5EF4-FFF2-40B4-BE49-F238E27FC236}">
                    <a16:creationId xmlns:a16="http://schemas.microsoft.com/office/drawing/2014/main" id="{3A350C3E-7E27-4B4F-D8C4-6E6B10B1258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46113" y="2817626"/>
                <a:ext cx="2862287" cy="587084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b">
                <a:spAutoFit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1400" dirty="0">
                    <a:solidFill>
                      <a:schemeClr val="bg1"/>
                    </a:solidFill>
                    <a:latin typeface="Cinzel ExtraBold" pitchFamily="2" charset="0"/>
                  </a:rPr>
                  <a:t>how close you are to the search user or Search location term</a:t>
                </a:r>
                <a:endParaRPr lang="da-DK" sz="1400" dirty="0">
                  <a:solidFill>
                    <a:schemeClr val="bg1"/>
                  </a:solidFill>
                  <a:latin typeface="Cinzel ExtraBold" pitchFamily="2" charset="0"/>
                </a:endParaRPr>
              </a:p>
            </p:txBody>
          </p:sp>
        </p:grp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D3EB4BAA-17D8-146F-F9C8-65FBF1D08B84}"/>
              </a:ext>
            </a:extLst>
          </p:cNvPr>
          <p:cNvSpPr txBox="1"/>
          <p:nvPr/>
        </p:nvSpPr>
        <p:spPr>
          <a:xfrm>
            <a:off x="2615320" y="149787"/>
            <a:ext cx="70110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Star Jedi" panose="040B0000000000000000" pitchFamily="82" charset="0"/>
              </a:rPr>
              <a:t>Local Seo Ranking Factors</a:t>
            </a:r>
            <a:endParaRPr lang="en-IN" sz="3200" dirty="0">
              <a:solidFill>
                <a:schemeClr val="bg1"/>
              </a:solidFill>
              <a:latin typeface="Star Jedi" panose="040B0000000000000000" pitchFamily="82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65922D0-C59F-3BC2-56B6-8443769EA57C}"/>
              </a:ext>
            </a:extLst>
          </p:cNvPr>
          <p:cNvSpPr/>
          <p:nvPr/>
        </p:nvSpPr>
        <p:spPr>
          <a:xfrm>
            <a:off x="2615320" y="718350"/>
            <a:ext cx="6839398" cy="125842"/>
          </a:xfrm>
          <a:prstGeom prst="rect">
            <a:avLst/>
          </a:prstGeom>
          <a:solidFill>
            <a:srgbClr val="F9C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23EA7B-58A9-16DB-43BA-73804BA528E8}"/>
              </a:ext>
            </a:extLst>
          </p:cNvPr>
          <p:cNvSpPr txBox="1"/>
          <p:nvPr/>
        </p:nvSpPr>
        <p:spPr>
          <a:xfrm>
            <a:off x="269437" y="1119043"/>
            <a:ext cx="4731933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u="sng" dirty="0">
                <a:solidFill>
                  <a:srgbClr val="FFE81F"/>
                </a:solidFill>
                <a:latin typeface="Cinzel ExtraBold" pitchFamily="2" charset="0"/>
              </a:rPr>
              <a:t>Distance : </a:t>
            </a:r>
          </a:p>
          <a:p>
            <a:r>
              <a:rPr lang="en-US" u="sng" dirty="0">
                <a:solidFill>
                  <a:schemeClr val="bg1"/>
                </a:solidFill>
                <a:latin typeface="Cinzel ExtraBold" pitchFamily="2" charset="0"/>
              </a:rPr>
              <a:t>considers how far each potential search result is from the location term used in a search.</a:t>
            </a:r>
          </a:p>
          <a:p>
            <a:endParaRPr lang="en-US" u="sng" dirty="0">
              <a:solidFill>
                <a:schemeClr val="bg1"/>
              </a:solidFill>
              <a:latin typeface="Cinzel ExtraBold" pitchFamily="2" charset="0"/>
            </a:endParaRPr>
          </a:p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Verify your business locations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verified Locations Are more likely to show in local search results across Google products, like Maps and Search.</a:t>
            </a:r>
          </a:p>
          <a:p>
            <a:endParaRPr lang="en-US" dirty="0">
              <a:solidFill>
                <a:srgbClr val="FFE81F"/>
              </a:solidFill>
              <a:latin typeface="Cinzel ExtraBold" pitchFamily="2" charset="0"/>
            </a:endParaRPr>
          </a:p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Correctly Claim Your GMB Service Area Business Listing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Google does not allow SAB businesses to display their home address or a non-storefront business address on GMB listings.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If you aren’t using an actual office You can select up to 20 service areas.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D48F98-1637-6448-746C-1AD808585E12}"/>
              </a:ext>
            </a:extLst>
          </p:cNvPr>
          <p:cNvSpPr txBox="1"/>
          <p:nvPr/>
        </p:nvSpPr>
        <p:spPr>
          <a:xfrm>
            <a:off x="7166968" y="1033220"/>
            <a:ext cx="4939297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E81F"/>
                </a:solidFill>
                <a:latin typeface="Cinzel ExtraBold" pitchFamily="2" charset="0"/>
              </a:rPr>
              <a:t>Note: </a:t>
            </a:r>
          </a:p>
          <a:p>
            <a:r>
              <a:rPr lang="en-US" b="1" dirty="0">
                <a:solidFill>
                  <a:schemeClr val="bg1"/>
                </a:solidFill>
                <a:latin typeface="Cinzel ExtraBold" pitchFamily="2" charset="0"/>
              </a:rPr>
              <a:t>If a user doesn't specify a location in their search, Google will calculate distance based on what they do know about their location.</a:t>
            </a:r>
          </a:p>
          <a:p>
            <a:endParaRPr lang="en-US" b="1" dirty="0">
              <a:solidFill>
                <a:srgbClr val="FFE81F"/>
              </a:solidFill>
              <a:latin typeface="Cinzel ExtraBold" pitchFamily="2" charset="0"/>
            </a:endParaRPr>
          </a:p>
          <a:p>
            <a:endParaRPr lang="en-US" b="1" dirty="0">
              <a:solidFill>
                <a:srgbClr val="FFE81F"/>
              </a:solidFill>
              <a:latin typeface="Cinzel ExtraBold" pitchFamily="2" charset="0"/>
            </a:endParaRPr>
          </a:p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GBP Hybrid Business</a:t>
            </a:r>
          </a:p>
          <a:p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A Hybrid Business is a company that has an office with a physical location that customers come to and These businesses also go out to their customers to service them at their location. (or virtual)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Displays an address and has a service area</a:t>
            </a:r>
          </a:p>
          <a:p>
            <a:pPr marL="285750" indent="-285750">
              <a:buFont typeface="Arial" panose="020B0604020202020204"/>
              <a:buChar char="•"/>
            </a:pPr>
            <a:endParaRPr lang="en-US" dirty="0">
              <a:solidFill>
                <a:schemeClr val="bg1"/>
              </a:solidFill>
              <a:latin typeface="Cinzel ExtraBold" pitchFamily="2" charset="0"/>
            </a:endParaRPr>
          </a:p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user search for “keyword” + City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Uses the city center for user location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Use coworking spaces or virtual office to “pin” a new location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3AF7A0-A88D-4B61-FCBC-DCDDD02E2F22}"/>
              </a:ext>
            </a:extLst>
          </p:cNvPr>
          <p:cNvSpPr txBox="1"/>
          <p:nvPr/>
        </p:nvSpPr>
        <p:spPr>
          <a:xfrm>
            <a:off x="1455403" y="-75004"/>
            <a:ext cx="999720" cy="1015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itchFamily="2" charset="-79"/>
                <a:ea typeface="Source Sans Pro" panose="020B0503030403020204" pitchFamily="34" charset="0"/>
                <a:cs typeface="Rubik" pitchFamily="2" charset="-79"/>
              </a:rPr>
              <a:t>01</a:t>
            </a:r>
            <a:endParaRPr kumimoji="0" lang="en-IN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" pitchFamily="2" charset="-79"/>
              <a:ea typeface="Source Sans Pro" panose="020B0503030403020204" pitchFamily="34" charset="0"/>
              <a:cs typeface="Rubik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621325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6F9A7ACD-8151-0567-48DF-AAC4CC65F0B3}"/>
              </a:ext>
            </a:extLst>
          </p:cNvPr>
          <p:cNvGrpSpPr/>
          <p:nvPr/>
        </p:nvGrpSpPr>
        <p:grpSpPr>
          <a:xfrm>
            <a:off x="8522226" y="1303225"/>
            <a:ext cx="2684819" cy="4435732"/>
            <a:chOff x="8427680" y="1321887"/>
            <a:chExt cx="2684819" cy="4435732"/>
          </a:xfrm>
        </p:grpSpPr>
        <p:sp>
          <p:nvSpPr>
            <p:cNvPr id="27" name="Right Triangle 26">
              <a:extLst>
                <a:ext uri="{FF2B5EF4-FFF2-40B4-BE49-F238E27FC236}">
                  <a16:creationId xmlns:a16="http://schemas.microsoft.com/office/drawing/2014/main" id="{7886D940-BE31-9B85-6726-631DB6644EC7}"/>
                </a:ext>
              </a:extLst>
            </p:cNvPr>
            <p:cNvSpPr/>
            <p:nvPr/>
          </p:nvSpPr>
          <p:spPr>
            <a:xfrm rot="7015415">
              <a:off x="8396738" y="2314796"/>
              <a:ext cx="2943828" cy="2301168"/>
            </a:xfrm>
            <a:prstGeom prst="rtTriangle">
              <a:avLst/>
            </a:prstGeom>
            <a:gradFill>
              <a:gsLst>
                <a:gs pos="100000">
                  <a:schemeClr val="accent4"/>
                </a:gs>
                <a:gs pos="0">
                  <a:srgbClr val="F68E3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ID"/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89C6D8E0-B464-CBFA-BDBC-3DDD645FF8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3120"/>
            <a:stretch/>
          </p:blipFill>
          <p:spPr>
            <a:xfrm>
              <a:off x="8427680" y="1321887"/>
              <a:ext cx="2684819" cy="2576143"/>
            </a:xfrm>
            <a:prstGeom prst="rect">
              <a:avLst/>
            </a:prstGeom>
          </p:spPr>
        </p:pic>
        <p:sp>
          <p:nvSpPr>
            <p:cNvPr id="29" name="Right Triangle 28">
              <a:extLst>
                <a:ext uri="{FF2B5EF4-FFF2-40B4-BE49-F238E27FC236}">
                  <a16:creationId xmlns:a16="http://schemas.microsoft.com/office/drawing/2014/main" id="{98D6DBD7-75C8-6284-0E94-3F2FAA1966CF}"/>
                </a:ext>
              </a:extLst>
            </p:cNvPr>
            <p:cNvSpPr/>
            <p:nvPr/>
          </p:nvSpPr>
          <p:spPr>
            <a:xfrm rot="18086719">
              <a:off x="9256588" y="3396721"/>
              <a:ext cx="1090085" cy="771832"/>
            </a:xfrm>
            <a:prstGeom prst="rtTriangle">
              <a:avLst/>
            </a:prstGeom>
            <a:gradFill>
              <a:gsLst>
                <a:gs pos="100000">
                  <a:schemeClr val="accent4"/>
                </a:gs>
                <a:gs pos="0">
                  <a:srgbClr val="F68E3F"/>
                </a:gs>
              </a:gsLst>
              <a:lin ang="5400000" scaled="1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ID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9B16F848-8E2A-0AAD-96E2-A4723C885236}"/>
                </a:ext>
              </a:extLst>
            </p:cNvPr>
            <p:cNvGrpSpPr/>
            <p:nvPr/>
          </p:nvGrpSpPr>
          <p:grpSpPr>
            <a:xfrm>
              <a:off x="8607317" y="4584192"/>
              <a:ext cx="2325544" cy="1173427"/>
              <a:chOff x="846113" y="2231283"/>
              <a:chExt cx="2862287" cy="1173427"/>
            </a:xfrm>
          </p:grpSpPr>
          <p:sp>
            <p:nvSpPr>
              <p:cNvPr id="31" name="Title 175">
                <a:extLst>
                  <a:ext uri="{FF2B5EF4-FFF2-40B4-BE49-F238E27FC236}">
                    <a16:creationId xmlns:a16="http://schemas.microsoft.com/office/drawing/2014/main" id="{A1904D85-DA98-4AB1-109C-01A426AED45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46113" y="2231283"/>
                <a:ext cx="2862287" cy="256224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b">
                <a:spAutoFit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1800" b="1" dirty="0">
                    <a:solidFill>
                      <a:srgbClr val="FFE81F"/>
                    </a:solidFill>
                    <a:latin typeface="Cinzel ExtraBold" pitchFamily="2" charset="0"/>
                  </a:rPr>
                  <a:t>Prominence</a:t>
                </a:r>
                <a:endParaRPr lang="en-ID" sz="1800" b="1" dirty="0">
                  <a:solidFill>
                    <a:srgbClr val="FFE81F"/>
                  </a:solidFill>
                  <a:latin typeface="Cinzel ExtraBold" pitchFamily="2" charset="0"/>
                </a:endParaRPr>
              </a:p>
            </p:txBody>
          </p:sp>
          <p:sp>
            <p:nvSpPr>
              <p:cNvPr id="32" name="Title 175">
                <a:extLst>
                  <a:ext uri="{FF2B5EF4-FFF2-40B4-BE49-F238E27FC236}">
                    <a16:creationId xmlns:a16="http://schemas.microsoft.com/office/drawing/2014/main" id="{92EBD0A4-41C2-62AF-6EA9-96A14EEFED1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46113" y="2817626"/>
                <a:ext cx="2862287" cy="587084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b">
                <a:spAutoFit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1400" dirty="0">
                    <a:solidFill>
                      <a:schemeClr val="bg1"/>
                    </a:solidFill>
                    <a:latin typeface="Cinzel ExtraBold" pitchFamily="2" charset="0"/>
                  </a:rPr>
                  <a:t>how well-known and well-liked the business is</a:t>
                </a:r>
                <a:endParaRPr lang="da-DK" sz="1400" dirty="0">
                  <a:solidFill>
                    <a:schemeClr val="bg1"/>
                  </a:solidFill>
                  <a:latin typeface="Cinzel ExtraBold" pitchFamily="2" charset="0"/>
                </a:endParaRPr>
              </a:p>
            </p:txBody>
          </p:sp>
        </p:grp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D3EB4BAA-17D8-146F-F9C8-65FBF1D08B84}"/>
              </a:ext>
            </a:extLst>
          </p:cNvPr>
          <p:cNvSpPr txBox="1"/>
          <p:nvPr/>
        </p:nvSpPr>
        <p:spPr>
          <a:xfrm>
            <a:off x="2615320" y="149787"/>
            <a:ext cx="70110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Star Jedi" panose="040B0000000000000000" pitchFamily="82" charset="0"/>
              </a:rPr>
              <a:t>Local Seo Ranking Factors</a:t>
            </a:r>
            <a:endParaRPr lang="en-IN" sz="3200" dirty="0">
              <a:solidFill>
                <a:schemeClr val="bg1"/>
              </a:solidFill>
              <a:latin typeface="Star Jedi" panose="040B0000000000000000" pitchFamily="82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65922D0-C59F-3BC2-56B6-8443769EA57C}"/>
              </a:ext>
            </a:extLst>
          </p:cNvPr>
          <p:cNvSpPr/>
          <p:nvPr/>
        </p:nvSpPr>
        <p:spPr>
          <a:xfrm>
            <a:off x="2615320" y="718350"/>
            <a:ext cx="6839398" cy="125842"/>
          </a:xfrm>
          <a:prstGeom prst="rect">
            <a:avLst/>
          </a:prstGeom>
          <a:solidFill>
            <a:srgbClr val="F9C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2CC471-AE8F-D94F-634C-9184C12585FC}"/>
              </a:ext>
            </a:extLst>
          </p:cNvPr>
          <p:cNvSpPr txBox="1"/>
          <p:nvPr/>
        </p:nvSpPr>
        <p:spPr>
          <a:xfrm>
            <a:off x="622515" y="1303125"/>
            <a:ext cx="609452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FFE81F"/>
                </a:solidFill>
                <a:latin typeface="Cinzel ExtraBold" pitchFamily="2" charset="0"/>
              </a:rPr>
              <a:t>Prominence: </a:t>
            </a:r>
          </a:p>
          <a:p>
            <a:r>
              <a:rPr lang="en-US" u="sng" dirty="0">
                <a:solidFill>
                  <a:schemeClr val="bg1"/>
                </a:solidFill>
                <a:latin typeface="Cinzel ExtraBold" pitchFamily="2" charset="0"/>
              </a:rPr>
              <a:t>Prominence refers to how well known a business is. Some places are more prominent in the offline world, and search results try to reflect this in local ranking.</a:t>
            </a:r>
          </a:p>
          <a:p>
            <a:endParaRPr lang="en-US" u="sng" dirty="0">
              <a:solidFill>
                <a:schemeClr val="bg1"/>
              </a:solidFill>
              <a:latin typeface="Cinzel ExtraBold" pitchFamily="2" charset="0"/>
            </a:endParaRPr>
          </a:p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Prominence is also based on information that Google has about a business, from across the web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links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Articles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Google review count and review score factor into local search ranking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and directories.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Your position in web results is also a factor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EA5E48-4193-77AB-9514-9CB623CE90C4}"/>
              </a:ext>
            </a:extLst>
          </p:cNvPr>
          <p:cNvSpPr txBox="1"/>
          <p:nvPr/>
        </p:nvSpPr>
        <p:spPr>
          <a:xfrm>
            <a:off x="1455403" y="-75004"/>
            <a:ext cx="999720" cy="1015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itchFamily="2" charset="-79"/>
                <a:ea typeface="Source Sans Pro" panose="020B0503030403020204" pitchFamily="34" charset="0"/>
                <a:cs typeface="Rubik" pitchFamily="2" charset="-79"/>
              </a:rPr>
              <a:t>01</a:t>
            </a:r>
            <a:endParaRPr kumimoji="0" lang="en-IN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" pitchFamily="2" charset="-79"/>
              <a:ea typeface="Source Sans Pro" panose="020B0503030403020204" pitchFamily="34" charset="0"/>
              <a:cs typeface="Rubik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550072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744EA5-66A6-EE39-8BA3-9ED36765C811}"/>
              </a:ext>
            </a:extLst>
          </p:cNvPr>
          <p:cNvSpPr txBox="1"/>
          <p:nvPr/>
        </p:nvSpPr>
        <p:spPr>
          <a:xfrm>
            <a:off x="3128268" y="271824"/>
            <a:ext cx="61699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tar Jedi" panose="040B0000000000000000" pitchFamily="82" charset="0"/>
                <a:ea typeface="+mn-ea"/>
                <a:cs typeface="+mn-cs"/>
              </a:rPr>
              <a:t>verify and optimize GBP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0D568A-580C-B736-1904-B8070CF96BCA}"/>
              </a:ext>
            </a:extLst>
          </p:cNvPr>
          <p:cNvSpPr/>
          <p:nvPr/>
        </p:nvSpPr>
        <p:spPr>
          <a:xfrm>
            <a:off x="3310631" y="819979"/>
            <a:ext cx="5570738" cy="45719"/>
          </a:xfrm>
          <a:prstGeom prst="rect">
            <a:avLst/>
          </a:prstGeom>
          <a:solidFill>
            <a:srgbClr val="F9C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B4F676-6557-5012-034B-92552029143F}"/>
              </a:ext>
            </a:extLst>
          </p:cNvPr>
          <p:cNvSpPr txBox="1"/>
          <p:nvPr/>
        </p:nvSpPr>
        <p:spPr>
          <a:xfrm>
            <a:off x="579904" y="1172199"/>
            <a:ext cx="7383366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u="sng" dirty="0">
                <a:solidFill>
                  <a:schemeClr val="bg1"/>
                </a:solidFill>
                <a:latin typeface="Cinzel ExtraBold" pitchFamily="2" charset="0"/>
              </a:rPr>
              <a:t>Verify Google </a:t>
            </a:r>
            <a:r>
              <a:rPr lang="en-US" u="sng" dirty="0" err="1">
                <a:solidFill>
                  <a:schemeClr val="bg1"/>
                </a:solidFill>
                <a:latin typeface="Cinzel ExtraBold" pitchFamily="2" charset="0"/>
              </a:rPr>
              <a:t>Buisness</a:t>
            </a:r>
            <a:r>
              <a:rPr lang="en-US" u="sng" dirty="0">
                <a:solidFill>
                  <a:schemeClr val="bg1"/>
                </a:solidFill>
                <a:latin typeface="Cinzel ExtraBold" pitchFamily="2" charset="0"/>
              </a:rPr>
              <a:t> Profile</a:t>
            </a:r>
          </a:p>
          <a:p>
            <a:endParaRPr lang="en-US" u="sng" dirty="0">
              <a:solidFill>
                <a:schemeClr val="bg1"/>
              </a:solidFill>
              <a:latin typeface="Cinzel ExtraBold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Go to google.com/business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Create or sign in to your Google Account.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Enter your business name and select next.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Be sure to include category in your name!</a:t>
            </a:r>
          </a:p>
          <a:p>
            <a:pPr marL="342900" indent="-342900">
              <a:buFont typeface="+mj-lt"/>
              <a:buAutoNum type="arabicPeriod" startAt="4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Add a business category using the search field.</a:t>
            </a:r>
          </a:p>
          <a:p>
            <a:pPr marL="342900" indent="-342900">
              <a:buFont typeface="+mj-lt"/>
              <a:buAutoNum type="arabicPeriod" startAt="4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Enter the street address of your business and hit next.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If you have a service-based business check the box for I deliver goods and services to my customers (it's not a store) only show region.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Select a delivery area option and hit next.</a:t>
            </a:r>
          </a:p>
          <a:p>
            <a:pPr marL="342900" indent="-342900">
              <a:buFont typeface="+mj-lt"/>
              <a:buAutoNum type="arabicPeriod" startAt="6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Enter a phone number/website for your business.</a:t>
            </a:r>
          </a:p>
          <a:p>
            <a:pPr marL="342900" indent="-342900">
              <a:buFont typeface="+mj-lt"/>
              <a:buAutoNum type="arabicPeriod" startAt="6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Click Continue</a:t>
            </a:r>
          </a:p>
          <a:p>
            <a:pPr marL="342900" indent="-342900">
              <a:buFont typeface="+mj-lt"/>
              <a:buAutoNum type="arabicPeriod" startAt="6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Follow the steps to verify your business</a:t>
            </a:r>
          </a:p>
          <a:p>
            <a:endParaRPr lang="en-US" dirty="0">
              <a:solidFill>
                <a:schemeClr val="bg1"/>
              </a:solidFill>
              <a:latin typeface="Cinzel ExtraBold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B900CB-17FC-F846-6C86-1B7F0488B3EA}"/>
              </a:ext>
            </a:extLst>
          </p:cNvPr>
          <p:cNvSpPr txBox="1"/>
          <p:nvPr/>
        </p:nvSpPr>
        <p:spPr>
          <a:xfrm>
            <a:off x="2082923" y="-43776"/>
            <a:ext cx="1045345" cy="1015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itchFamily="2" charset="-79"/>
                <a:ea typeface="Source Sans Pro" panose="020B0503030403020204" pitchFamily="34" charset="0"/>
                <a:cs typeface="Rubik" pitchFamily="2" charset="-79"/>
              </a:rPr>
              <a:t>02</a:t>
            </a:r>
            <a:endParaRPr kumimoji="0" lang="en-IN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" pitchFamily="2" charset="-79"/>
              <a:ea typeface="Source Sans Pro" panose="020B0503030403020204" pitchFamily="34" charset="0"/>
              <a:cs typeface="Rubik" pitchFamily="2" charset="-79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6F80CD-13D6-1E79-B334-6290319A73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4665" y="1058218"/>
            <a:ext cx="2604377" cy="570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8697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744EA5-66A6-EE39-8BA3-9ED36765C811}"/>
              </a:ext>
            </a:extLst>
          </p:cNvPr>
          <p:cNvSpPr txBox="1"/>
          <p:nvPr/>
        </p:nvSpPr>
        <p:spPr>
          <a:xfrm>
            <a:off x="3128267" y="271824"/>
            <a:ext cx="71165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tar Jedi" panose="040B0000000000000000" pitchFamily="82" charset="0"/>
                <a:ea typeface="+mn-ea"/>
                <a:cs typeface="+mn-cs"/>
              </a:rPr>
              <a:t>Add Details To Your Listing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0D568A-580C-B736-1904-B8070CF96BCA}"/>
              </a:ext>
            </a:extLst>
          </p:cNvPr>
          <p:cNvSpPr/>
          <p:nvPr/>
        </p:nvSpPr>
        <p:spPr>
          <a:xfrm>
            <a:off x="3310631" y="819979"/>
            <a:ext cx="6730014" cy="45719"/>
          </a:xfrm>
          <a:prstGeom prst="rect">
            <a:avLst/>
          </a:prstGeom>
          <a:solidFill>
            <a:srgbClr val="F9C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B4F676-6557-5012-034B-92552029143F}"/>
              </a:ext>
            </a:extLst>
          </p:cNvPr>
          <p:cNvSpPr txBox="1"/>
          <p:nvPr/>
        </p:nvSpPr>
        <p:spPr>
          <a:xfrm>
            <a:off x="579904" y="1172199"/>
            <a:ext cx="738336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u="sng" dirty="0">
                <a:solidFill>
                  <a:schemeClr val="bg1"/>
                </a:solidFill>
                <a:latin typeface="Cinzel ExtraBold" pitchFamily="2" charset="0"/>
              </a:rPr>
              <a:t>Add Your Website</a:t>
            </a:r>
          </a:p>
          <a:p>
            <a:endParaRPr lang="en-US" u="sng" dirty="0">
              <a:solidFill>
                <a:schemeClr val="bg1"/>
              </a:solidFill>
              <a:latin typeface="Cinzel ExtraBold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Select Info from the menu.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Click URLs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Add in your URL. </a:t>
            </a:r>
          </a:p>
          <a:p>
            <a:pPr marL="342900" indent="-34290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If you have a Local Page use that URL.</a:t>
            </a:r>
          </a:p>
          <a:p>
            <a:endParaRPr lang="en-US" dirty="0">
              <a:solidFill>
                <a:srgbClr val="FFE81F"/>
              </a:solidFill>
              <a:latin typeface="Cinzel ExtraBold" pitchFamily="2" charset="0"/>
            </a:endParaRPr>
          </a:p>
          <a:p>
            <a:r>
              <a:rPr lang="en-US" u="sng" dirty="0">
                <a:solidFill>
                  <a:schemeClr val="bg1"/>
                </a:solidFill>
                <a:latin typeface="Cinzel ExtraBold" pitchFamily="2" charset="0"/>
              </a:rPr>
              <a:t>Select Secondary Categories</a:t>
            </a:r>
          </a:p>
          <a:p>
            <a:endParaRPr lang="en-US" u="sng" dirty="0">
              <a:solidFill>
                <a:schemeClr val="bg1"/>
              </a:solidFill>
              <a:latin typeface="Cinzel ExtraBold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Businesses can add up to 9 additional categories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Select the pencil icon next to your primary category.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Click Add Another Category and select the categories you would like to add.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Be as specific as possible and only use categories that relate to your business.</a:t>
            </a:r>
            <a:endParaRPr lang="en-US" dirty="0">
              <a:solidFill>
                <a:schemeClr val="bg1"/>
              </a:solidFill>
              <a:latin typeface="Cinzel ExtraBold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B900CB-17FC-F846-6C86-1B7F0488B3EA}"/>
              </a:ext>
            </a:extLst>
          </p:cNvPr>
          <p:cNvSpPr txBox="1"/>
          <p:nvPr/>
        </p:nvSpPr>
        <p:spPr>
          <a:xfrm>
            <a:off x="2082923" y="-43776"/>
            <a:ext cx="1045345" cy="1015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itchFamily="2" charset="-79"/>
                <a:ea typeface="Source Sans Pro" panose="020B0503030403020204" pitchFamily="34" charset="0"/>
                <a:cs typeface="Rubik" pitchFamily="2" charset="-79"/>
              </a:rPr>
              <a:t>02</a:t>
            </a:r>
            <a:endParaRPr kumimoji="0" lang="en-IN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" pitchFamily="2" charset="-79"/>
              <a:ea typeface="Source Sans Pro" panose="020B0503030403020204" pitchFamily="34" charset="0"/>
              <a:cs typeface="Rubik" pitchFamily="2" charset="-79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6F80CD-13D6-1E79-B334-6290319A73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4665" y="1058218"/>
            <a:ext cx="2604377" cy="570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2818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744EA5-66A6-EE39-8BA3-9ED36765C811}"/>
              </a:ext>
            </a:extLst>
          </p:cNvPr>
          <p:cNvSpPr txBox="1"/>
          <p:nvPr/>
        </p:nvSpPr>
        <p:spPr>
          <a:xfrm>
            <a:off x="3128267" y="271824"/>
            <a:ext cx="71165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tar Jedi" panose="040B0000000000000000" pitchFamily="82" charset="0"/>
                <a:ea typeface="+mn-ea"/>
                <a:cs typeface="+mn-cs"/>
              </a:rPr>
              <a:t>Add Details To Your Listing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0D568A-580C-B736-1904-B8070CF96BCA}"/>
              </a:ext>
            </a:extLst>
          </p:cNvPr>
          <p:cNvSpPr/>
          <p:nvPr/>
        </p:nvSpPr>
        <p:spPr>
          <a:xfrm>
            <a:off x="3310631" y="819979"/>
            <a:ext cx="6730014" cy="45719"/>
          </a:xfrm>
          <a:prstGeom prst="rect">
            <a:avLst/>
          </a:prstGeom>
          <a:solidFill>
            <a:srgbClr val="F9C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B4F676-6557-5012-034B-92552029143F}"/>
              </a:ext>
            </a:extLst>
          </p:cNvPr>
          <p:cNvSpPr txBox="1"/>
          <p:nvPr/>
        </p:nvSpPr>
        <p:spPr>
          <a:xfrm>
            <a:off x="579904" y="1172199"/>
            <a:ext cx="7383366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u="sng" dirty="0">
                <a:solidFill>
                  <a:schemeClr val="bg1"/>
                </a:solidFill>
                <a:latin typeface="Cinzel ExtraBold" pitchFamily="2" charset="0"/>
              </a:rPr>
              <a:t>Define Business Hours</a:t>
            </a:r>
          </a:p>
          <a:p>
            <a:endParaRPr lang="en-US" u="sng" dirty="0">
              <a:solidFill>
                <a:schemeClr val="bg1"/>
              </a:solidFill>
              <a:latin typeface="Cinzel ExtraBold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Select Info from the menu.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Click the hours section.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Choose a day of the week then use the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toggle to indicate your business is open.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Click the arrow and select Opens at then set a time. Do the same for closing by selecting Closes at.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5. Finish setting your weekly hours then hit apply.</a:t>
            </a:r>
          </a:p>
          <a:p>
            <a:endParaRPr lang="en-US" dirty="0">
              <a:solidFill>
                <a:srgbClr val="FFE81F"/>
              </a:solidFill>
              <a:latin typeface="Cinzel ExtraBold" pitchFamily="2" charset="0"/>
            </a:endParaRPr>
          </a:p>
          <a:p>
            <a:r>
              <a:rPr lang="en-US" u="sng" dirty="0">
                <a:solidFill>
                  <a:schemeClr val="bg1"/>
                </a:solidFill>
                <a:latin typeface="Cinzel ExtraBold" pitchFamily="2" charset="0"/>
              </a:rPr>
              <a:t>Add a Business Description</a:t>
            </a:r>
          </a:p>
          <a:p>
            <a:endParaRPr lang="en-US" u="sng" dirty="0">
              <a:solidFill>
                <a:schemeClr val="bg1"/>
              </a:solidFill>
              <a:latin typeface="Cinzel ExtraBold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Select Info from the menu.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Click Add Business Description.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Write your business descriptions and select apply.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B900CB-17FC-F846-6C86-1B7F0488B3EA}"/>
              </a:ext>
            </a:extLst>
          </p:cNvPr>
          <p:cNvSpPr txBox="1"/>
          <p:nvPr/>
        </p:nvSpPr>
        <p:spPr>
          <a:xfrm>
            <a:off x="2082923" y="-43776"/>
            <a:ext cx="1045345" cy="1015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itchFamily="2" charset="-79"/>
                <a:ea typeface="Source Sans Pro" panose="020B0503030403020204" pitchFamily="34" charset="0"/>
                <a:cs typeface="Rubik" pitchFamily="2" charset="-79"/>
              </a:rPr>
              <a:t>02</a:t>
            </a:r>
            <a:endParaRPr kumimoji="0" lang="en-IN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" pitchFamily="2" charset="-79"/>
              <a:ea typeface="Source Sans Pro" panose="020B0503030403020204" pitchFamily="34" charset="0"/>
              <a:cs typeface="Rubik" pitchFamily="2" charset="-79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6F80CD-13D6-1E79-B334-6290319A73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4665" y="1058218"/>
            <a:ext cx="2604377" cy="570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1003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744EA5-66A6-EE39-8BA3-9ED36765C811}"/>
              </a:ext>
            </a:extLst>
          </p:cNvPr>
          <p:cNvSpPr txBox="1"/>
          <p:nvPr/>
        </p:nvSpPr>
        <p:spPr>
          <a:xfrm>
            <a:off x="3128267" y="271824"/>
            <a:ext cx="71165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tar Jedi" panose="040B0000000000000000" pitchFamily="82" charset="0"/>
                <a:ea typeface="+mn-ea"/>
                <a:cs typeface="+mn-cs"/>
              </a:rPr>
              <a:t>optimize Your Listing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0D568A-580C-B736-1904-B8070CF96BCA}"/>
              </a:ext>
            </a:extLst>
          </p:cNvPr>
          <p:cNvSpPr/>
          <p:nvPr/>
        </p:nvSpPr>
        <p:spPr>
          <a:xfrm>
            <a:off x="3310631" y="819979"/>
            <a:ext cx="6730014" cy="45719"/>
          </a:xfrm>
          <a:prstGeom prst="rect">
            <a:avLst/>
          </a:prstGeom>
          <a:solidFill>
            <a:srgbClr val="F9C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B4F676-6557-5012-034B-92552029143F}"/>
              </a:ext>
            </a:extLst>
          </p:cNvPr>
          <p:cNvSpPr txBox="1"/>
          <p:nvPr/>
        </p:nvSpPr>
        <p:spPr>
          <a:xfrm>
            <a:off x="579904" y="1172199"/>
            <a:ext cx="738336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u="sng" dirty="0">
                <a:solidFill>
                  <a:schemeClr val="bg1"/>
                </a:solidFill>
                <a:latin typeface="Cinzel ExtraBold" pitchFamily="2" charset="0"/>
              </a:rPr>
              <a:t>Add Photos</a:t>
            </a:r>
          </a:p>
          <a:p>
            <a:r>
              <a:rPr lang="en-US" i="1" dirty="0">
                <a:solidFill>
                  <a:schemeClr val="bg1"/>
                </a:solidFill>
                <a:latin typeface="Cinzel ExtraBold" pitchFamily="2" charset="0"/>
              </a:rPr>
              <a:t>Businesses listings with photos receive 42% more driving directions.</a:t>
            </a:r>
          </a:p>
          <a:p>
            <a:endParaRPr lang="en-US" i="1" dirty="0">
              <a:solidFill>
                <a:schemeClr val="bg1"/>
              </a:solidFill>
              <a:latin typeface="Cinzel ExtraBold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From the menu click Photos.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Chose the type of photo or video you would like to add.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Upload the photo or video.</a:t>
            </a:r>
          </a:p>
          <a:p>
            <a:endParaRPr lang="en-US" dirty="0">
              <a:solidFill>
                <a:srgbClr val="FFE81F"/>
              </a:solidFill>
              <a:latin typeface="Cinzel ExtraBold" pitchFamily="2" charset="0"/>
            </a:endParaRPr>
          </a:p>
          <a:p>
            <a:r>
              <a:rPr lang="en-US" u="sng" dirty="0">
                <a:solidFill>
                  <a:schemeClr val="bg1"/>
                </a:solidFill>
                <a:latin typeface="Cinzel ExtraBold" pitchFamily="2" charset="0"/>
              </a:rPr>
              <a:t>Set Attributes</a:t>
            </a:r>
          </a:p>
          <a:p>
            <a:endParaRPr lang="en-US" u="sng" dirty="0">
              <a:solidFill>
                <a:schemeClr val="bg1"/>
              </a:solidFill>
              <a:latin typeface="Cinzel ExtraBold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Click Info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Click the pencil next to the Attributes section.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You can search or scroll to find the attributes you want to add.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When finished click Apply.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B900CB-17FC-F846-6C86-1B7F0488B3EA}"/>
              </a:ext>
            </a:extLst>
          </p:cNvPr>
          <p:cNvSpPr txBox="1"/>
          <p:nvPr/>
        </p:nvSpPr>
        <p:spPr>
          <a:xfrm>
            <a:off x="2082923" y="-43776"/>
            <a:ext cx="1045345" cy="1015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itchFamily="2" charset="-79"/>
                <a:ea typeface="Source Sans Pro" panose="020B0503030403020204" pitchFamily="34" charset="0"/>
                <a:cs typeface="Rubik" pitchFamily="2" charset="-79"/>
              </a:rPr>
              <a:t>02</a:t>
            </a:r>
            <a:endParaRPr kumimoji="0" lang="en-IN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" pitchFamily="2" charset="-79"/>
              <a:ea typeface="Source Sans Pro" panose="020B0503030403020204" pitchFamily="34" charset="0"/>
              <a:cs typeface="Rubik" pitchFamily="2" charset="-79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6F80CD-13D6-1E79-B334-6290319A73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4665" y="1058218"/>
            <a:ext cx="2604377" cy="570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129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744EA5-66A6-EE39-8BA3-9ED36765C811}"/>
              </a:ext>
            </a:extLst>
          </p:cNvPr>
          <p:cNvSpPr txBox="1"/>
          <p:nvPr/>
        </p:nvSpPr>
        <p:spPr>
          <a:xfrm>
            <a:off x="3128267" y="271824"/>
            <a:ext cx="71165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tar Jedi" panose="040B0000000000000000" pitchFamily="82" charset="0"/>
                <a:ea typeface="+mn-ea"/>
                <a:cs typeface="+mn-cs"/>
              </a:rPr>
              <a:t>optimize Your Listing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0D568A-580C-B736-1904-B8070CF96BCA}"/>
              </a:ext>
            </a:extLst>
          </p:cNvPr>
          <p:cNvSpPr/>
          <p:nvPr/>
        </p:nvSpPr>
        <p:spPr>
          <a:xfrm>
            <a:off x="3310631" y="819979"/>
            <a:ext cx="6730014" cy="45719"/>
          </a:xfrm>
          <a:prstGeom prst="rect">
            <a:avLst/>
          </a:prstGeom>
          <a:solidFill>
            <a:srgbClr val="F9C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B4F676-6557-5012-034B-92552029143F}"/>
              </a:ext>
            </a:extLst>
          </p:cNvPr>
          <p:cNvSpPr txBox="1"/>
          <p:nvPr/>
        </p:nvSpPr>
        <p:spPr>
          <a:xfrm>
            <a:off x="579904" y="1172199"/>
            <a:ext cx="7383366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u="sng" dirty="0">
                <a:solidFill>
                  <a:schemeClr val="bg1"/>
                </a:solidFill>
                <a:latin typeface="Cinzel ExtraBold" pitchFamily="2" charset="0"/>
              </a:rPr>
              <a:t>Add a Menu or Services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Click Info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Select Menu or Services.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Name the menu section.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Add a title, description, and price for each item.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There is also an option to use a third-party source to display your menu or services</a:t>
            </a: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rgbClr val="FFE81F"/>
              </a:solidFill>
              <a:latin typeface="Cinzel ExtraBold" pitchFamily="2" charset="0"/>
            </a:endParaRPr>
          </a:p>
          <a:p>
            <a:r>
              <a:rPr lang="en-US" u="sng" dirty="0">
                <a:solidFill>
                  <a:schemeClr val="bg1"/>
                </a:solidFill>
                <a:latin typeface="Cinzel ExtraBold" pitchFamily="2" charset="0"/>
              </a:rPr>
              <a:t>Set Up Booking</a:t>
            </a:r>
          </a:p>
          <a:p>
            <a:endParaRPr lang="en-US" u="sng" dirty="0">
              <a:solidFill>
                <a:schemeClr val="bg1"/>
              </a:solidFill>
              <a:latin typeface="Cinzel ExtraBold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In the bookings section select Choose A Booking Provider.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Sign up with the provider of your choice.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Within one week your booking account will be linked to your listing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B900CB-17FC-F846-6C86-1B7F0488B3EA}"/>
              </a:ext>
            </a:extLst>
          </p:cNvPr>
          <p:cNvSpPr txBox="1"/>
          <p:nvPr/>
        </p:nvSpPr>
        <p:spPr>
          <a:xfrm>
            <a:off x="2082923" y="-43776"/>
            <a:ext cx="1045345" cy="1015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itchFamily="2" charset="-79"/>
                <a:ea typeface="Source Sans Pro" panose="020B0503030403020204" pitchFamily="34" charset="0"/>
                <a:cs typeface="Rubik" pitchFamily="2" charset="-79"/>
              </a:rPr>
              <a:t>02</a:t>
            </a:r>
            <a:endParaRPr kumimoji="0" lang="en-IN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" pitchFamily="2" charset="-79"/>
              <a:ea typeface="Source Sans Pro" panose="020B0503030403020204" pitchFamily="34" charset="0"/>
              <a:cs typeface="Rubik" pitchFamily="2" charset="-79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6F80CD-13D6-1E79-B334-6290319A73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4665" y="1058218"/>
            <a:ext cx="2604377" cy="570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2969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744EA5-66A6-EE39-8BA3-9ED36765C811}"/>
              </a:ext>
            </a:extLst>
          </p:cNvPr>
          <p:cNvSpPr txBox="1"/>
          <p:nvPr/>
        </p:nvSpPr>
        <p:spPr>
          <a:xfrm>
            <a:off x="3128267" y="271824"/>
            <a:ext cx="71165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prstClr val="white"/>
                </a:solidFill>
                <a:latin typeface="Star Jedi" panose="040B0000000000000000" pitchFamily="82" charset="0"/>
              </a:rPr>
              <a:t>o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tar Jedi" panose="040B0000000000000000" pitchFamily="82" charset="0"/>
                <a:ea typeface="+mn-ea"/>
                <a:cs typeface="+mn-cs"/>
              </a:rPr>
              <a:t>ptimize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tar Jedi" panose="040B0000000000000000" pitchFamily="82" charset="0"/>
                <a:ea typeface="+mn-ea"/>
                <a:cs typeface="+mn-cs"/>
              </a:rPr>
              <a:t> Your Listing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0D568A-580C-B736-1904-B8070CF96BCA}"/>
              </a:ext>
            </a:extLst>
          </p:cNvPr>
          <p:cNvSpPr/>
          <p:nvPr/>
        </p:nvSpPr>
        <p:spPr>
          <a:xfrm>
            <a:off x="3310631" y="819979"/>
            <a:ext cx="6730014" cy="45719"/>
          </a:xfrm>
          <a:prstGeom prst="rect">
            <a:avLst/>
          </a:prstGeom>
          <a:solidFill>
            <a:srgbClr val="F9C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B4F676-6557-5012-034B-92552029143F}"/>
              </a:ext>
            </a:extLst>
          </p:cNvPr>
          <p:cNvSpPr txBox="1"/>
          <p:nvPr/>
        </p:nvSpPr>
        <p:spPr>
          <a:xfrm>
            <a:off x="579904" y="1172199"/>
            <a:ext cx="7383366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u="sng" dirty="0">
                <a:solidFill>
                  <a:schemeClr val="bg1"/>
                </a:solidFill>
                <a:latin typeface="Cinzel ExtraBold" pitchFamily="2" charset="0"/>
              </a:rPr>
              <a:t>Google Posts</a:t>
            </a:r>
          </a:p>
          <a:p>
            <a:r>
              <a:rPr lang="en-US" i="1" dirty="0">
                <a:solidFill>
                  <a:schemeClr val="bg1"/>
                </a:solidFill>
                <a:latin typeface="Cinzel ExtraBold" pitchFamily="2" charset="0"/>
              </a:rPr>
              <a:t>One of the best ways to optimize your Google</a:t>
            </a:r>
          </a:p>
          <a:p>
            <a:r>
              <a:rPr lang="en-US" i="1" dirty="0">
                <a:solidFill>
                  <a:schemeClr val="bg1"/>
                </a:solidFill>
                <a:latin typeface="Cinzel ExtraBold" pitchFamily="2" charset="0"/>
              </a:rPr>
              <a:t>Listing is by adding Google Posts.</a:t>
            </a:r>
          </a:p>
          <a:p>
            <a:endParaRPr lang="en-US" i="1" dirty="0">
              <a:solidFill>
                <a:schemeClr val="bg1"/>
              </a:solidFill>
              <a:latin typeface="Cinzel ExtraBold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Go to your Google My Business Dashboard.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Select the location you would like to manage.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Click Create Post.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Select the post type.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Add your photo or video, text, offer, and button.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Click Preview to see the post before you publish.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Hit Publish in the top right corner of the preview page if you are happy with your post.</a:t>
            </a:r>
          </a:p>
          <a:p>
            <a:endParaRPr lang="en-US" dirty="0">
              <a:solidFill>
                <a:srgbClr val="FFE81F"/>
              </a:solidFill>
              <a:latin typeface="Cinzel ExtraBold" pitchFamily="2" charset="0"/>
            </a:endParaRPr>
          </a:p>
          <a:p>
            <a:r>
              <a:rPr lang="en-US" u="sng" dirty="0">
                <a:solidFill>
                  <a:schemeClr val="bg1"/>
                </a:solidFill>
                <a:latin typeface="Cinzel ExtraBold" pitchFamily="2" charset="0"/>
              </a:rPr>
              <a:t>Answer Questions From The Community</a:t>
            </a:r>
          </a:p>
          <a:p>
            <a:endParaRPr lang="en-US" u="sng" dirty="0">
              <a:solidFill>
                <a:schemeClr val="bg1"/>
              </a:solidFill>
              <a:latin typeface="Cinzel ExtraBold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Your GMB account will notify you of new questions.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Next to the question click Answer.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To edit or delete your answer click the 3 dots and select an option.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B900CB-17FC-F846-6C86-1B7F0488B3EA}"/>
              </a:ext>
            </a:extLst>
          </p:cNvPr>
          <p:cNvSpPr txBox="1"/>
          <p:nvPr/>
        </p:nvSpPr>
        <p:spPr>
          <a:xfrm>
            <a:off x="2082923" y="-43776"/>
            <a:ext cx="1045345" cy="1015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itchFamily="2" charset="-79"/>
                <a:ea typeface="Source Sans Pro" panose="020B0503030403020204" pitchFamily="34" charset="0"/>
                <a:cs typeface="Rubik" pitchFamily="2" charset="-79"/>
              </a:rPr>
              <a:t>02</a:t>
            </a:r>
            <a:endParaRPr kumimoji="0" lang="en-IN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" pitchFamily="2" charset="-79"/>
              <a:ea typeface="Source Sans Pro" panose="020B0503030403020204" pitchFamily="34" charset="0"/>
              <a:cs typeface="Rubik" pitchFamily="2" charset="-79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6F80CD-13D6-1E79-B334-6290319A73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4665" y="1058218"/>
            <a:ext cx="2604377" cy="570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090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744EA5-66A6-EE39-8BA3-9ED36765C811}"/>
              </a:ext>
            </a:extLst>
          </p:cNvPr>
          <p:cNvSpPr txBox="1"/>
          <p:nvPr/>
        </p:nvSpPr>
        <p:spPr>
          <a:xfrm>
            <a:off x="3128267" y="271824"/>
            <a:ext cx="71165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prstClr val="white"/>
                </a:solidFill>
                <a:latin typeface="Star Jedi" panose="040B0000000000000000" pitchFamily="82" charset="0"/>
              </a:rPr>
              <a:t>o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tar Jedi" panose="040B0000000000000000" pitchFamily="82" charset="0"/>
                <a:ea typeface="+mn-ea"/>
                <a:cs typeface="+mn-cs"/>
              </a:rPr>
              <a:t>ptimize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tar Jedi" panose="040B0000000000000000" pitchFamily="82" charset="0"/>
                <a:ea typeface="+mn-ea"/>
                <a:cs typeface="+mn-cs"/>
              </a:rPr>
              <a:t> Your Listing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0D568A-580C-B736-1904-B8070CF96BCA}"/>
              </a:ext>
            </a:extLst>
          </p:cNvPr>
          <p:cNvSpPr/>
          <p:nvPr/>
        </p:nvSpPr>
        <p:spPr>
          <a:xfrm>
            <a:off x="3310631" y="819979"/>
            <a:ext cx="6730014" cy="45719"/>
          </a:xfrm>
          <a:prstGeom prst="rect">
            <a:avLst/>
          </a:prstGeom>
          <a:solidFill>
            <a:srgbClr val="F9C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B4F676-6557-5012-034B-92552029143F}"/>
              </a:ext>
            </a:extLst>
          </p:cNvPr>
          <p:cNvSpPr txBox="1"/>
          <p:nvPr/>
        </p:nvSpPr>
        <p:spPr>
          <a:xfrm>
            <a:off x="579904" y="1172199"/>
            <a:ext cx="7383366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u="sng" dirty="0">
                <a:solidFill>
                  <a:schemeClr val="bg1"/>
                </a:solidFill>
                <a:latin typeface="Cinzel ExtraBold" pitchFamily="2" charset="0"/>
              </a:rPr>
              <a:t>Manage Your Reviews</a:t>
            </a:r>
          </a:p>
          <a:p>
            <a:r>
              <a:rPr lang="en-US" i="1" dirty="0">
                <a:solidFill>
                  <a:schemeClr val="bg1"/>
                </a:solidFill>
                <a:latin typeface="Cinzel ExtraBold" pitchFamily="2" charset="0"/>
              </a:rPr>
              <a:t>One of the best ways to optimize your Google</a:t>
            </a:r>
          </a:p>
          <a:p>
            <a:r>
              <a:rPr lang="en-US" i="1" dirty="0">
                <a:solidFill>
                  <a:schemeClr val="bg1"/>
                </a:solidFill>
                <a:latin typeface="Cinzel ExtraBold" pitchFamily="2" charset="0"/>
              </a:rPr>
              <a:t>Listing is by adding Google Posts.</a:t>
            </a:r>
          </a:p>
          <a:p>
            <a:endParaRPr lang="en-US" i="1" dirty="0">
              <a:solidFill>
                <a:schemeClr val="bg1"/>
              </a:solidFill>
              <a:latin typeface="Cinzel ExtraBold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Remind your customers to leave reviews.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You can do this in person or create and share a link asking them to leave a review on your listing.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Search for your business on your computer.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Find your business and click Write A Review.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Copy and paste the URL you see in your address bar.</a:t>
            </a:r>
          </a:p>
          <a:p>
            <a:pPr lvl="1"/>
            <a:endParaRPr lang="en-US" dirty="0">
              <a:solidFill>
                <a:srgbClr val="FFE81F"/>
              </a:solidFill>
              <a:latin typeface="Cinzel ExtraBold" pitchFamily="2" charset="0"/>
            </a:endParaRPr>
          </a:p>
          <a:p>
            <a:r>
              <a:rPr lang="en-US" i="1" dirty="0">
                <a:solidFill>
                  <a:schemeClr val="bg1"/>
                </a:solidFill>
                <a:latin typeface="Cinzel ExtraBold" pitchFamily="2" charset="0"/>
              </a:rPr>
              <a:t>Remember: Don't gate negative reviews, if you ask people to leave you a Google review, it must be published to your public listing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B900CB-17FC-F846-6C86-1B7F0488B3EA}"/>
              </a:ext>
            </a:extLst>
          </p:cNvPr>
          <p:cNvSpPr txBox="1"/>
          <p:nvPr/>
        </p:nvSpPr>
        <p:spPr>
          <a:xfrm>
            <a:off x="2082923" y="-43776"/>
            <a:ext cx="1045345" cy="1015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itchFamily="2" charset="-79"/>
                <a:ea typeface="Source Sans Pro" panose="020B0503030403020204" pitchFamily="34" charset="0"/>
                <a:cs typeface="Rubik" pitchFamily="2" charset="-79"/>
              </a:rPr>
              <a:t>02</a:t>
            </a:r>
            <a:endParaRPr kumimoji="0" lang="en-IN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" pitchFamily="2" charset="-79"/>
              <a:ea typeface="Source Sans Pro" panose="020B0503030403020204" pitchFamily="34" charset="0"/>
              <a:cs typeface="Rubik" pitchFamily="2" charset="-79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6F80CD-13D6-1E79-B334-6290319A73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4665" y="1058218"/>
            <a:ext cx="2604377" cy="570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4607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744EA5-66A6-EE39-8BA3-9ED36765C811}"/>
              </a:ext>
            </a:extLst>
          </p:cNvPr>
          <p:cNvSpPr txBox="1"/>
          <p:nvPr/>
        </p:nvSpPr>
        <p:spPr>
          <a:xfrm>
            <a:off x="3128267" y="271824"/>
            <a:ext cx="71165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prstClr val="white"/>
                </a:solidFill>
                <a:latin typeface="Star Jedi" panose="040B0000000000000000" pitchFamily="82" charset="0"/>
              </a:rPr>
              <a:t>o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tar Jedi" panose="040B0000000000000000" pitchFamily="82" charset="0"/>
                <a:ea typeface="+mn-ea"/>
                <a:cs typeface="+mn-cs"/>
              </a:rPr>
              <a:t>ptimize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tar Jedi" panose="040B0000000000000000" pitchFamily="82" charset="0"/>
                <a:ea typeface="+mn-ea"/>
                <a:cs typeface="+mn-cs"/>
              </a:rPr>
              <a:t> Your Listing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0D568A-580C-B736-1904-B8070CF96BCA}"/>
              </a:ext>
            </a:extLst>
          </p:cNvPr>
          <p:cNvSpPr/>
          <p:nvPr/>
        </p:nvSpPr>
        <p:spPr>
          <a:xfrm>
            <a:off x="3310631" y="819979"/>
            <a:ext cx="6730014" cy="45719"/>
          </a:xfrm>
          <a:prstGeom prst="rect">
            <a:avLst/>
          </a:prstGeom>
          <a:solidFill>
            <a:srgbClr val="F9C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B4F676-6557-5012-034B-92552029143F}"/>
              </a:ext>
            </a:extLst>
          </p:cNvPr>
          <p:cNvSpPr txBox="1"/>
          <p:nvPr/>
        </p:nvSpPr>
        <p:spPr>
          <a:xfrm>
            <a:off x="579904" y="1172199"/>
            <a:ext cx="738336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u="sng" dirty="0">
                <a:solidFill>
                  <a:schemeClr val="bg1"/>
                </a:solidFill>
                <a:latin typeface="Cinzel ExtraBold" pitchFamily="2" charset="0"/>
              </a:rPr>
              <a:t>Responding to Reviews</a:t>
            </a:r>
          </a:p>
          <a:p>
            <a:r>
              <a:rPr lang="en-US" i="1" dirty="0">
                <a:solidFill>
                  <a:schemeClr val="bg1"/>
                </a:solidFill>
                <a:latin typeface="Cinzel ExtraBold" pitchFamily="2" charset="0"/>
              </a:rPr>
              <a:t>Businesses who respond to reviews not only rank higher but they create more returning and new customers</a:t>
            </a:r>
          </a:p>
          <a:p>
            <a:endParaRPr lang="en-US" i="1" dirty="0">
              <a:solidFill>
                <a:schemeClr val="bg1"/>
              </a:solidFill>
              <a:latin typeface="Cinzel ExtraBold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Click Reviews from the menu.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Click Respond to reply to a customer review.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Write a response and click Submit.</a:t>
            </a: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rgbClr val="FFE81F"/>
              </a:solidFill>
              <a:latin typeface="Cinzel ExtraBold" pitchFamily="2" charset="0"/>
            </a:endParaRPr>
          </a:p>
          <a:p>
            <a:r>
              <a:rPr lang="en-US" i="1" dirty="0">
                <a:solidFill>
                  <a:schemeClr val="bg1"/>
                </a:solidFill>
                <a:latin typeface="Cinzel ExtraBold" pitchFamily="2" charset="0"/>
              </a:rPr>
              <a:t>When responding, keep in mind that your responses are public for everyone to read.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B900CB-17FC-F846-6C86-1B7F0488B3EA}"/>
              </a:ext>
            </a:extLst>
          </p:cNvPr>
          <p:cNvSpPr txBox="1"/>
          <p:nvPr/>
        </p:nvSpPr>
        <p:spPr>
          <a:xfrm>
            <a:off x="2082923" y="-43776"/>
            <a:ext cx="1045345" cy="1015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itchFamily="2" charset="-79"/>
                <a:ea typeface="Source Sans Pro" panose="020B0503030403020204" pitchFamily="34" charset="0"/>
                <a:cs typeface="Rubik" pitchFamily="2" charset="-79"/>
              </a:rPr>
              <a:t>02</a:t>
            </a:r>
            <a:endParaRPr kumimoji="0" lang="en-IN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" pitchFamily="2" charset="-79"/>
              <a:ea typeface="Source Sans Pro" panose="020B0503030403020204" pitchFamily="34" charset="0"/>
              <a:cs typeface="Rubik" pitchFamily="2" charset="-79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6F80CD-13D6-1E79-B334-6290319A73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4665" y="1058218"/>
            <a:ext cx="2604377" cy="570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8125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744EA5-66A6-EE39-8BA3-9ED36765C811}"/>
              </a:ext>
            </a:extLst>
          </p:cNvPr>
          <p:cNvSpPr txBox="1"/>
          <p:nvPr/>
        </p:nvSpPr>
        <p:spPr>
          <a:xfrm>
            <a:off x="3128267" y="271824"/>
            <a:ext cx="82407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prstClr val="white"/>
                </a:solidFill>
                <a:latin typeface="Star Jedi" panose="040B0000000000000000" pitchFamily="82" charset="0"/>
              </a:rPr>
              <a:t>How to respond to bad reviews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tar Jedi" panose="040B0000000000000000" pitchFamily="82" charset="0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0D568A-580C-B736-1904-B8070CF96BCA}"/>
              </a:ext>
            </a:extLst>
          </p:cNvPr>
          <p:cNvSpPr/>
          <p:nvPr/>
        </p:nvSpPr>
        <p:spPr>
          <a:xfrm>
            <a:off x="3236260" y="819979"/>
            <a:ext cx="7960658" cy="45719"/>
          </a:xfrm>
          <a:prstGeom prst="rect">
            <a:avLst/>
          </a:prstGeom>
          <a:solidFill>
            <a:srgbClr val="F9C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B4F676-6557-5012-034B-92552029143F}"/>
              </a:ext>
            </a:extLst>
          </p:cNvPr>
          <p:cNvSpPr txBox="1"/>
          <p:nvPr/>
        </p:nvSpPr>
        <p:spPr>
          <a:xfrm>
            <a:off x="481292" y="1172199"/>
            <a:ext cx="8184761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Respond in a timely manner. Customers will appreciate a prompt response.</a:t>
            </a:r>
          </a:p>
          <a:p>
            <a:endParaRPr lang="en-US" dirty="0">
              <a:solidFill>
                <a:srgbClr val="FFE81F"/>
              </a:solidFill>
              <a:latin typeface="Cinzel ExtraBold" pitchFamily="2" charset="0"/>
            </a:endParaRP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Stay professional and courteous. Never lash out and avoid taking the review personally.</a:t>
            </a:r>
          </a:p>
          <a:p>
            <a:endParaRPr lang="en-US" dirty="0">
              <a:solidFill>
                <a:srgbClr val="FFE81F"/>
              </a:solidFill>
              <a:latin typeface="Cinzel ExtraBold" pitchFamily="2" charset="0"/>
            </a:endParaRP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Understand your customer’s experience with your business before responding. If someone mentions a problem with a service, investigate to see what may have gone wrong. </a:t>
            </a:r>
          </a:p>
          <a:p>
            <a:pPr marL="285750" indent="-285750">
              <a:buFont typeface="Arial" panose="020B0604020202020204"/>
              <a:buChar char="•"/>
            </a:pPr>
            <a:endParaRPr lang="en-US" dirty="0">
              <a:solidFill>
                <a:srgbClr val="FFE81F"/>
              </a:solidFill>
              <a:latin typeface="Cinzel ExtraBold" pitchFamily="2" charset="0"/>
            </a:endParaRP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Be honest about mistakes made and steps you’ve taken (or will take) to remedy the situation.</a:t>
            </a:r>
          </a:p>
          <a:p>
            <a:pPr marL="285750" indent="-285750">
              <a:buFont typeface="Arial" panose="020B0604020202020204"/>
              <a:buChar char="•"/>
            </a:pPr>
            <a:endParaRPr lang="en-US" dirty="0">
              <a:solidFill>
                <a:srgbClr val="FFE81F"/>
              </a:solidFill>
              <a:latin typeface="Cinzel ExtraBold" pitchFamily="2" charset="0"/>
            </a:endParaRP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Apologize when appropriate but don’t take responsibility for things that weren’t your fault. </a:t>
            </a:r>
          </a:p>
          <a:p>
            <a:pPr marL="285750" indent="-285750">
              <a:buFont typeface="Arial" panose="020B0604020202020204"/>
              <a:buChar char="•"/>
            </a:pPr>
            <a:endParaRPr lang="en-US" dirty="0">
              <a:solidFill>
                <a:srgbClr val="FFE81F"/>
              </a:solidFill>
              <a:latin typeface="Cinzel ExtraBold" pitchFamily="2" charset="0"/>
            </a:endParaRP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Show compassion and empathy for the customer.</a:t>
            </a:r>
          </a:p>
          <a:p>
            <a:pPr marL="285750" indent="-285750">
              <a:buFont typeface="Arial" panose="020B0604020202020204"/>
              <a:buChar char="•"/>
            </a:pPr>
            <a:endParaRPr lang="en-US" dirty="0">
              <a:solidFill>
                <a:srgbClr val="FFE81F"/>
              </a:solidFill>
              <a:latin typeface="Cinzel ExtraBold" pitchFamily="2" charset="0"/>
            </a:endParaRP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Show that you’re authentic and genuine. Sign off with your name or initials to show you’re taking the matter seriously and that a real person is listening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B900CB-17FC-F846-6C86-1B7F0488B3EA}"/>
              </a:ext>
            </a:extLst>
          </p:cNvPr>
          <p:cNvSpPr txBox="1"/>
          <p:nvPr/>
        </p:nvSpPr>
        <p:spPr>
          <a:xfrm>
            <a:off x="2082923" y="-43776"/>
            <a:ext cx="1045345" cy="1015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itchFamily="2" charset="-79"/>
                <a:ea typeface="Source Sans Pro" panose="020B0503030403020204" pitchFamily="34" charset="0"/>
                <a:cs typeface="Rubik" pitchFamily="2" charset="-79"/>
              </a:rPr>
              <a:t>02</a:t>
            </a:r>
            <a:endParaRPr kumimoji="0" lang="en-IN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" pitchFamily="2" charset="-79"/>
              <a:ea typeface="Source Sans Pro" panose="020B0503030403020204" pitchFamily="34" charset="0"/>
              <a:cs typeface="Rubik" pitchFamily="2" charset="-79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6F80CD-13D6-1E79-B334-6290319A73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4665" y="1058218"/>
            <a:ext cx="2604377" cy="570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5523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744EA5-66A6-EE39-8BA3-9ED36765C811}"/>
              </a:ext>
            </a:extLst>
          </p:cNvPr>
          <p:cNvSpPr txBox="1"/>
          <p:nvPr/>
        </p:nvSpPr>
        <p:spPr>
          <a:xfrm>
            <a:off x="3242568" y="171604"/>
            <a:ext cx="56883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tar Jedi" panose="040B0000000000000000" pitchFamily="82" charset="0"/>
                <a:ea typeface="+mn-ea"/>
                <a:cs typeface="+mn-cs"/>
              </a:rPr>
              <a:t>Website Landing Pages</a:t>
            </a:r>
            <a:endParaRPr kumimoji="0" lang="en-IN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tar Jedi" panose="040B0000000000000000" pitchFamily="82" charset="0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0D568A-580C-B736-1904-B8070CF96BCA}"/>
              </a:ext>
            </a:extLst>
          </p:cNvPr>
          <p:cNvSpPr/>
          <p:nvPr/>
        </p:nvSpPr>
        <p:spPr>
          <a:xfrm>
            <a:off x="3360198" y="756378"/>
            <a:ext cx="5570738" cy="45719"/>
          </a:xfrm>
          <a:prstGeom prst="rect">
            <a:avLst/>
          </a:prstGeom>
          <a:solidFill>
            <a:srgbClr val="F9C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EAA01C-EE1A-E0E1-FF88-750292F7C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5635" y="756378"/>
            <a:ext cx="4413887" cy="58770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0B4F676-6557-5012-034B-92552029143F}"/>
              </a:ext>
            </a:extLst>
          </p:cNvPr>
          <p:cNvSpPr txBox="1"/>
          <p:nvPr/>
        </p:nvSpPr>
        <p:spPr>
          <a:xfrm>
            <a:off x="792968" y="756377"/>
            <a:ext cx="7383366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u="sng" dirty="0">
                <a:solidFill>
                  <a:schemeClr val="bg1"/>
                </a:solidFill>
                <a:latin typeface="Cinzel ExtraBold" pitchFamily="2" charset="0"/>
              </a:rPr>
              <a:t>Hero Section</a:t>
            </a:r>
          </a:p>
          <a:p>
            <a:r>
              <a:rPr lang="en-US" sz="1800" dirty="0">
                <a:solidFill>
                  <a:srgbClr val="FFE81F"/>
                </a:solidFill>
                <a:latin typeface="Star Jedi" panose="040B0000000000000000" pitchFamily="82" charset="0"/>
              </a:rPr>
              <a:t>Should tell visitors: What you do, Why it matters, And what they need to do to get it!</a:t>
            </a:r>
          </a:p>
          <a:p>
            <a:endParaRPr lang="en-US" u="sng" dirty="0">
              <a:solidFill>
                <a:srgbClr val="FFE81F"/>
              </a:solidFill>
              <a:latin typeface="Cinzel ExtraBold" pitchFamily="2" charset="0"/>
            </a:endParaRPr>
          </a:p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Headline emphasizes result or transformation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H1 should have primarily category name and location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Example: “Stop smoking in Denver today”</a:t>
            </a:r>
          </a:p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Sub-headline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Clearly explains what you provide to get that result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H2 again primarily category &amp; location 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Example "The most trusted </a:t>
            </a:r>
            <a:r>
              <a:rPr lang="en-US" u="sng" dirty="0">
                <a:solidFill>
                  <a:schemeClr val="bg1"/>
                </a:solidFill>
                <a:latin typeface="Cinzel ExtraBold" pitchFamily="2" charset="0"/>
              </a:rPr>
              <a:t>hypnosis</a:t>
            </a: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 in </a:t>
            </a:r>
            <a:r>
              <a:rPr lang="en-US" u="sng" dirty="0">
                <a:solidFill>
                  <a:schemeClr val="bg1"/>
                </a:solidFill>
                <a:latin typeface="Cinzel ExtraBold" pitchFamily="2" charset="0"/>
              </a:rPr>
              <a:t>Denver</a:t>
            </a: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“</a:t>
            </a:r>
          </a:p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Call to Action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Clear next step to get started</a:t>
            </a:r>
          </a:p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Results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List 3 results your clients will get working with you</a:t>
            </a:r>
          </a:p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Hero Image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Happy client – show the result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Hero image location-category.jpg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Alt text also has location and primary category</a:t>
            </a:r>
            <a:endParaRPr lang="en-US" u="sng" dirty="0">
              <a:solidFill>
                <a:schemeClr val="bg1"/>
              </a:solidFill>
              <a:latin typeface="Cinzel ExtraBold" pitchFamily="2" charset="0"/>
            </a:endParaRPr>
          </a:p>
          <a:p>
            <a:endParaRPr lang="en-US" dirty="0">
              <a:solidFill>
                <a:schemeClr val="bg1"/>
              </a:solidFill>
              <a:latin typeface="Cinzel ExtraBold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387FFB-9F52-F9D0-64D2-087B22ABB4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8343" y="-261496"/>
            <a:ext cx="1597290" cy="145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9045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744EA5-66A6-EE39-8BA3-9ED36765C811}"/>
              </a:ext>
            </a:extLst>
          </p:cNvPr>
          <p:cNvSpPr txBox="1"/>
          <p:nvPr/>
        </p:nvSpPr>
        <p:spPr>
          <a:xfrm>
            <a:off x="3242568" y="171604"/>
            <a:ext cx="56883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tar Jedi" panose="040B0000000000000000" pitchFamily="82" charset="0"/>
                <a:ea typeface="+mn-ea"/>
                <a:cs typeface="+mn-cs"/>
              </a:rPr>
              <a:t>Website Landing Pages</a:t>
            </a:r>
            <a:endParaRPr kumimoji="0" lang="en-IN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tar Jedi" panose="040B0000000000000000" pitchFamily="82" charset="0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0D568A-580C-B736-1904-B8070CF96BCA}"/>
              </a:ext>
            </a:extLst>
          </p:cNvPr>
          <p:cNvSpPr/>
          <p:nvPr/>
        </p:nvSpPr>
        <p:spPr>
          <a:xfrm>
            <a:off x="3360198" y="756378"/>
            <a:ext cx="5570738" cy="45719"/>
          </a:xfrm>
          <a:prstGeom prst="rect">
            <a:avLst/>
          </a:prstGeom>
          <a:solidFill>
            <a:srgbClr val="F9C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EAA01C-EE1A-E0E1-FF88-750292F7C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5635" y="756378"/>
            <a:ext cx="4413887" cy="58770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0B4F676-6557-5012-034B-92552029143F}"/>
              </a:ext>
            </a:extLst>
          </p:cNvPr>
          <p:cNvSpPr txBox="1"/>
          <p:nvPr/>
        </p:nvSpPr>
        <p:spPr>
          <a:xfrm>
            <a:off x="792968" y="756377"/>
            <a:ext cx="7383366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u="sng" dirty="0">
                <a:solidFill>
                  <a:schemeClr val="bg1"/>
                </a:solidFill>
                <a:latin typeface="Cinzel ExtraBold" pitchFamily="2" charset="0"/>
              </a:rPr>
              <a:t>Problem/</a:t>
            </a:r>
            <a:r>
              <a:rPr lang="en-US" u="sng" dirty="0" err="1">
                <a:solidFill>
                  <a:schemeClr val="bg1"/>
                </a:solidFill>
                <a:latin typeface="Cinzel ExtraBold" pitchFamily="2" charset="0"/>
              </a:rPr>
              <a:t>soultion</a:t>
            </a:r>
            <a:r>
              <a:rPr lang="en-US" u="sng" dirty="0">
                <a:solidFill>
                  <a:schemeClr val="bg1"/>
                </a:solidFill>
                <a:latin typeface="Cinzel ExtraBold" pitchFamily="2" charset="0"/>
              </a:rPr>
              <a:t> Section</a:t>
            </a:r>
          </a:p>
          <a:p>
            <a:r>
              <a:rPr lang="en-US" sz="1800" dirty="0">
                <a:solidFill>
                  <a:srgbClr val="FFE81F"/>
                </a:solidFill>
                <a:latin typeface="Star Jedi" panose="040B0000000000000000" pitchFamily="82" charset="0"/>
              </a:rPr>
              <a:t>Should tell visitors: you understand their </a:t>
            </a:r>
            <a:r>
              <a:rPr lang="en-US" dirty="0">
                <a:solidFill>
                  <a:srgbClr val="FFE81F"/>
                </a:solidFill>
                <a:latin typeface="Star Jedi" panose="040B0000000000000000" pitchFamily="82" charset="0"/>
              </a:rPr>
              <a:t>problem</a:t>
            </a:r>
            <a:r>
              <a:rPr lang="en-US" sz="1800" dirty="0">
                <a:solidFill>
                  <a:srgbClr val="FFE81F"/>
                </a:solidFill>
                <a:latin typeface="Star Jedi" panose="040B0000000000000000" pitchFamily="82" charset="0"/>
              </a:rPr>
              <a:t>!</a:t>
            </a:r>
          </a:p>
          <a:p>
            <a:endParaRPr lang="en-US" u="sng" dirty="0">
              <a:solidFill>
                <a:srgbClr val="FFE81F"/>
              </a:solidFill>
              <a:latin typeface="Cinzel ExtraBold" pitchFamily="2" charset="0"/>
            </a:endParaRPr>
          </a:p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Talk about the main pain point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Example: you know you should quit smoking, but it’s hard to stop without help</a:t>
            </a:r>
          </a:p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Agitate with examples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Tell a client story about the struggles they had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Really focus on the discomfort</a:t>
            </a:r>
          </a:p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Introduce your solution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Continue the story with the solution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Emphasize how it was easier, faster or more certain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With your solution</a:t>
            </a:r>
          </a:p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Image or video testimonial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Let your client success do the talking for you</a:t>
            </a:r>
          </a:p>
          <a:p>
            <a:pPr marL="285750" indent="-285750">
              <a:buFont typeface="Arial" panose="020B0604020202020204"/>
              <a:buChar char="•"/>
            </a:pPr>
            <a:endParaRPr lang="en-US" dirty="0">
              <a:solidFill>
                <a:schemeClr val="bg1"/>
              </a:solidFill>
              <a:latin typeface="Cinzel ExtraBold" pitchFamily="2" charset="0"/>
            </a:endParaRPr>
          </a:p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Include location and category information where appropriate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Take advantage of file names, and alt text here too</a:t>
            </a:r>
          </a:p>
          <a:p>
            <a:endParaRPr lang="en-US" dirty="0">
              <a:solidFill>
                <a:schemeClr val="bg1"/>
              </a:solidFill>
              <a:latin typeface="Cinzel ExtraBold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4535F9-926A-263C-41D9-29771A4544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8343" y="-261496"/>
            <a:ext cx="1597290" cy="145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0576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744EA5-66A6-EE39-8BA3-9ED36765C811}"/>
              </a:ext>
            </a:extLst>
          </p:cNvPr>
          <p:cNvSpPr txBox="1"/>
          <p:nvPr/>
        </p:nvSpPr>
        <p:spPr>
          <a:xfrm>
            <a:off x="3242568" y="171604"/>
            <a:ext cx="56883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tar Jedi" panose="040B0000000000000000" pitchFamily="82" charset="0"/>
                <a:ea typeface="+mn-ea"/>
                <a:cs typeface="+mn-cs"/>
              </a:rPr>
              <a:t>Website Landing Pages</a:t>
            </a:r>
            <a:endParaRPr kumimoji="0" lang="en-IN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tar Jedi" panose="040B0000000000000000" pitchFamily="82" charset="0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0D568A-580C-B736-1904-B8070CF96BCA}"/>
              </a:ext>
            </a:extLst>
          </p:cNvPr>
          <p:cNvSpPr/>
          <p:nvPr/>
        </p:nvSpPr>
        <p:spPr>
          <a:xfrm>
            <a:off x="3360198" y="756378"/>
            <a:ext cx="5570738" cy="45719"/>
          </a:xfrm>
          <a:prstGeom prst="rect">
            <a:avLst/>
          </a:prstGeom>
          <a:solidFill>
            <a:srgbClr val="F9C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EAA01C-EE1A-E0E1-FF88-750292F7C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5635" y="756378"/>
            <a:ext cx="4413887" cy="58770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0B4F676-6557-5012-034B-92552029143F}"/>
              </a:ext>
            </a:extLst>
          </p:cNvPr>
          <p:cNvSpPr txBox="1"/>
          <p:nvPr/>
        </p:nvSpPr>
        <p:spPr>
          <a:xfrm>
            <a:off x="792968" y="756377"/>
            <a:ext cx="7383366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u="sng" dirty="0">
                <a:solidFill>
                  <a:schemeClr val="bg1"/>
                </a:solidFill>
                <a:latin typeface="Cinzel ExtraBold" pitchFamily="2" charset="0"/>
              </a:rPr>
              <a:t>Benefits Section</a:t>
            </a:r>
          </a:p>
          <a:p>
            <a:r>
              <a:rPr lang="en-US" sz="1800" dirty="0">
                <a:solidFill>
                  <a:srgbClr val="FFE81F"/>
                </a:solidFill>
                <a:latin typeface="Star Jedi" panose="040B0000000000000000" pitchFamily="82" charset="0"/>
              </a:rPr>
              <a:t>Should tell visitors: why what you do is different!</a:t>
            </a:r>
          </a:p>
          <a:p>
            <a:endParaRPr lang="en-US" u="sng" dirty="0">
              <a:solidFill>
                <a:srgbClr val="FFE81F"/>
              </a:solidFill>
              <a:latin typeface="Cinzel ExtraBold" pitchFamily="2" charset="0"/>
            </a:endParaRPr>
          </a:p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List the benefits of working with you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why hypnosis does this better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Why hypnosis does this faster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Why is hypnosis more likely to succeed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Example: Hypnosis helps you quit smoking faster</a:t>
            </a:r>
          </a:p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Explain the feature that makes it possible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What about hypnosis makes that benefit possible</a:t>
            </a:r>
          </a:p>
          <a:p>
            <a:pPr marL="285750" indent="-285750">
              <a:buFont typeface="Arial" panose="020B0604020202020204"/>
              <a:buChar char="•"/>
            </a:pPr>
            <a:endParaRPr lang="en-US" dirty="0">
              <a:solidFill>
                <a:schemeClr val="bg1"/>
              </a:solidFill>
              <a:latin typeface="Cinzel ExtraBold" pitchFamily="2" charset="0"/>
            </a:endParaRPr>
          </a:p>
          <a:p>
            <a:r>
              <a:rPr lang="en-US" u="sng" dirty="0">
                <a:solidFill>
                  <a:schemeClr val="bg1"/>
                </a:solidFill>
                <a:latin typeface="Cinzel ExtraBold" pitchFamily="2" charset="0"/>
              </a:rPr>
              <a:t>Testimonial Section</a:t>
            </a:r>
          </a:p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text or video testimonial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Let your client success do the talking for you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Include the city and state with the client name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Include ones that overcome objections, or highlight benefits</a:t>
            </a:r>
            <a:endParaRPr lang="en-US" dirty="0">
              <a:solidFill>
                <a:srgbClr val="FFE81F"/>
              </a:solidFill>
              <a:latin typeface="Cinzel ExtraBold" pitchFamily="2" charset="0"/>
            </a:endParaRPr>
          </a:p>
          <a:p>
            <a:pPr marL="285750" indent="-285750">
              <a:buFont typeface="Arial" panose="020B0604020202020204"/>
              <a:buChar char="•"/>
            </a:pPr>
            <a:endParaRPr lang="en-US" dirty="0">
              <a:solidFill>
                <a:schemeClr val="bg1"/>
              </a:solidFill>
              <a:latin typeface="Cinzel ExtraBold" pitchFamily="2" charset="0"/>
            </a:endParaRPr>
          </a:p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Include location and category information where appropriate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Take advantage of file names, and alt text here too</a:t>
            </a:r>
          </a:p>
          <a:p>
            <a:endParaRPr lang="en-US" dirty="0">
              <a:solidFill>
                <a:schemeClr val="bg1"/>
              </a:solidFill>
              <a:latin typeface="Cinzel ExtraBold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DE5AA40-AD6A-4BA4-0755-C2B2789C1C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1449" y="-261496"/>
            <a:ext cx="1597290" cy="145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0827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C4E2ECD-6124-6EEA-0932-E234BED51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6580" y="-261496"/>
            <a:ext cx="1597290" cy="14509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7EDD3A0-561F-F75B-053F-66299E2CA9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71" b="33929"/>
          <a:stretch/>
        </p:blipFill>
        <p:spPr>
          <a:xfrm>
            <a:off x="4889968" y="3004233"/>
            <a:ext cx="8081935" cy="45091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744EA5-66A6-EE39-8BA3-9ED36765C811}"/>
              </a:ext>
            </a:extLst>
          </p:cNvPr>
          <p:cNvSpPr txBox="1"/>
          <p:nvPr/>
        </p:nvSpPr>
        <p:spPr>
          <a:xfrm>
            <a:off x="3242568" y="171604"/>
            <a:ext cx="6331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tar Jedi" panose="040B0000000000000000" pitchFamily="82" charset="0"/>
                <a:ea typeface="+mn-ea"/>
                <a:cs typeface="+mn-cs"/>
              </a:rPr>
              <a:t>Become more Prominent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0D568A-580C-B736-1904-B8070CF96BCA}"/>
              </a:ext>
            </a:extLst>
          </p:cNvPr>
          <p:cNvSpPr/>
          <p:nvPr/>
        </p:nvSpPr>
        <p:spPr>
          <a:xfrm>
            <a:off x="3553870" y="756377"/>
            <a:ext cx="5570738" cy="45719"/>
          </a:xfrm>
          <a:prstGeom prst="rect">
            <a:avLst/>
          </a:prstGeom>
          <a:solidFill>
            <a:srgbClr val="F9C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B4F676-6557-5012-034B-92552029143F}"/>
              </a:ext>
            </a:extLst>
          </p:cNvPr>
          <p:cNvSpPr txBox="1"/>
          <p:nvPr/>
        </p:nvSpPr>
        <p:spPr>
          <a:xfrm>
            <a:off x="683240" y="1177758"/>
            <a:ext cx="7383366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u="sng" dirty="0">
                <a:solidFill>
                  <a:schemeClr val="bg1"/>
                </a:solidFill>
                <a:latin typeface="Cinzel ExtraBold" pitchFamily="2" charset="0"/>
              </a:rPr>
              <a:t>Build Citations and L </a:t>
            </a:r>
            <a:r>
              <a:rPr lang="en-US" u="sng" dirty="0" err="1">
                <a:solidFill>
                  <a:schemeClr val="bg1"/>
                </a:solidFill>
                <a:latin typeface="Cinzel ExtraBold" pitchFamily="2" charset="0"/>
              </a:rPr>
              <a:t>ocal</a:t>
            </a:r>
            <a:r>
              <a:rPr lang="en-US" u="sng" dirty="0">
                <a:solidFill>
                  <a:schemeClr val="bg1"/>
                </a:solidFill>
                <a:latin typeface="Cinzel ExtraBold" pitchFamily="2" charset="0"/>
              </a:rPr>
              <a:t> Backlinks</a:t>
            </a:r>
          </a:p>
          <a:p>
            <a:r>
              <a:rPr lang="en-US" sz="1800" dirty="0">
                <a:solidFill>
                  <a:srgbClr val="FFE81F"/>
                </a:solidFill>
                <a:latin typeface="Star Jedi" panose="040B0000000000000000" pitchFamily="82" charset="0"/>
              </a:rPr>
              <a:t>Your website and business should be everywhere!</a:t>
            </a:r>
          </a:p>
          <a:p>
            <a:endParaRPr lang="en-US" u="sng" dirty="0">
              <a:solidFill>
                <a:srgbClr val="FFE81F"/>
              </a:solidFill>
              <a:latin typeface="Cinzel ExtraBold" pitchFamily="2" charset="0"/>
            </a:endParaRPr>
          </a:p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Claim and optimize your business listing on directories</a:t>
            </a:r>
            <a:endParaRPr lang="en-US" dirty="0">
              <a:solidFill>
                <a:schemeClr val="bg1"/>
              </a:solidFill>
              <a:latin typeface="Cinzel ExtraBold" pitchFamily="2" charset="0"/>
            </a:endParaRP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Yelp, Bing Places, </a:t>
            </a:r>
            <a:r>
              <a:rPr lang="en-US" dirty="0" err="1">
                <a:solidFill>
                  <a:schemeClr val="bg1"/>
                </a:solidFill>
                <a:latin typeface="Cinzel ExtraBold" pitchFamily="2" charset="0"/>
              </a:rPr>
              <a:t>facebook</a:t>
            </a: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, BBB, etc.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Make sure that your listings are complete and accurate (and match your GBP exactly!)</a:t>
            </a:r>
          </a:p>
          <a:p>
            <a:endParaRPr lang="en-US" dirty="0">
              <a:solidFill>
                <a:schemeClr val="bg1"/>
              </a:solidFill>
              <a:latin typeface="Cinzel ExtraBold" pitchFamily="2" charset="0"/>
            </a:endParaRPr>
          </a:p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Create a business prole on local listings sites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Yellow Pages, </a:t>
            </a:r>
            <a:r>
              <a:rPr lang="en-US" dirty="0" err="1">
                <a:solidFill>
                  <a:schemeClr val="bg1"/>
                </a:solidFill>
                <a:latin typeface="Cinzel ExtraBold" pitchFamily="2" charset="0"/>
              </a:rPr>
              <a:t>Citysearch</a:t>
            </a: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, and Angie's List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Make sure they match your GBP</a:t>
            </a:r>
          </a:p>
          <a:p>
            <a:endParaRPr lang="en-US" dirty="0">
              <a:solidFill>
                <a:schemeClr val="bg1"/>
              </a:solidFill>
              <a:latin typeface="Cinzel ExtraBold" pitchFamily="2" charset="0"/>
            </a:endParaRPr>
          </a:p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Get listed in local and industry-specific directories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Online hypnosis and hypnotist directories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Local Chamber of commerce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association directories, and trade organization directories that are relevant to your business</a:t>
            </a:r>
          </a:p>
          <a:p>
            <a:endParaRPr lang="en-US" dirty="0">
              <a:solidFill>
                <a:schemeClr val="bg1"/>
              </a:solidFill>
              <a:latin typeface="Cinzel ExtraBold" pitchFamily="2" charset="0"/>
            </a:endParaRPr>
          </a:p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Seek out local media coverage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Newspapers, Radio, and Television stations have websites too</a:t>
            </a:r>
          </a:p>
        </p:txBody>
      </p:sp>
    </p:spTree>
    <p:extLst>
      <p:ext uri="{BB962C8B-B14F-4D97-AF65-F5344CB8AC3E}">
        <p14:creationId xmlns:p14="http://schemas.microsoft.com/office/powerpoint/2010/main" val="16460363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8E17DC4-9DAA-74CE-A691-DA78EF101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7283" y="694410"/>
            <a:ext cx="3993226" cy="61635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744EA5-66A6-EE39-8BA3-9ED36765C811}"/>
              </a:ext>
            </a:extLst>
          </p:cNvPr>
          <p:cNvSpPr txBox="1"/>
          <p:nvPr/>
        </p:nvSpPr>
        <p:spPr>
          <a:xfrm>
            <a:off x="3242568" y="171604"/>
            <a:ext cx="6331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tar Jedi" panose="040B0000000000000000" pitchFamily="82" charset="0"/>
                <a:ea typeface="+mn-ea"/>
                <a:cs typeface="+mn-cs"/>
              </a:rPr>
              <a:t>Get Social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0D568A-580C-B736-1904-B8070CF96BCA}"/>
              </a:ext>
            </a:extLst>
          </p:cNvPr>
          <p:cNvSpPr/>
          <p:nvPr/>
        </p:nvSpPr>
        <p:spPr>
          <a:xfrm>
            <a:off x="3553870" y="756377"/>
            <a:ext cx="5570738" cy="45719"/>
          </a:xfrm>
          <a:prstGeom prst="rect">
            <a:avLst/>
          </a:prstGeom>
          <a:solidFill>
            <a:srgbClr val="F9C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B4F676-6557-5012-034B-92552029143F}"/>
              </a:ext>
            </a:extLst>
          </p:cNvPr>
          <p:cNvSpPr txBox="1"/>
          <p:nvPr/>
        </p:nvSpPr>
        <p:spPr>
          <a:xfrm>
            <a:off x="683240" y="1177758"/>
            <a:ext cx="738336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Create high-quality content</a:t>
            </a:r>
            <a:endParaRPr lang="en-US" dirty="0">
              <a:solidFill>
                <a:schemeClr val="bg1"/>
              </a:solidFill>
              <a:latin typeface="Cinzel ExtraBold" pitchFamily="2" charset="0"/>
            </a:endParaRP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Make content that is relevant to your local audience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Share this content on your website, social media channels, other platforms to attract new links</a:t>
            </a:r>
          </a:p>
          <a:p>
            <a:endParaRPr lang="en-US" dirty="0">
              <a:solidFill>
                <a:schemeClr val="bg1"/>
              </a:solidFill>
              <a:latin typeface="Cinzel ExtraBold" pitchFamily="2" charset="0"/>
            </a:endParaRPr>
          </a:p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Create a business prole on local listings sites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Yellow Pages, </a:t>
            </a:r>
            <a:r>
              <a:rPr lang="en-US" dirty="0" err="1">
                <a:solidFill>
                  <a:schemeClr val="bg1"/>
                </a:solidFill>
                <a:latin typeface="Cinzel ExtraBold" pitchFamily="2" charset="0"/>
              </a:rPr>
              <a:t>Citysearch</a:t>
            </a: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, and Angie's List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Make sure they match your GBP</a:t>
            </a:r>
          </a:p>
          <a:p>
            <a:endParaRPr lang="en-US" dirty="0">
              <a:solidFill>
                <a:schemeClr val="bg1"/>
              </a:solidFill>
              <a:latin typeface="Cinzel ExtraBold" pitchFamily="2" charset="0"/>
            </a:endParaRPr>
          </a:p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Network with other local businesses &amp; look for opportunities to collaborate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such as guest blogging or podcasts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Get a guest spot on Industry specific blogs or podcasts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link exchanges</a:t>
            </a:r>
          </a:p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Use social media to promote your business 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Share your content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post updates about your business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respond to customer reviews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3A87BB-2AD5-D1AD-F836-6FAAD9449F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6580" y="-261496"/>
            <a:ext cx="1597290" cy="145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1886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014423A-5E92-EA3E-FF79-14500DFCBA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6152" y="1513519"/>
            <a:ext cx="5395428" cy="60355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744EA5-66A6-EE39-8BA3-9ED36765C811}"/>
              </a:ext>
            </a:extLst>
          </p:cNvPr>
          <p:cNvSpPr txBox="1"/>
          <p:nvPr/>
        </p:nvSpPr>
        <p:spPr>
          <a:xfrm>
            <a:off x="3242568" y="171604"/>
            <a:ext cx="6331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tar Jedi" panose="040B0000000000000000" pitchFamily="82" charset="0"/>
                <a:ea typeface="+mn-ea"/>
                <a:cs typeface="+mn-cs"/>
              </a:rPr>
              <a:t>Advanced Tricks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0D568A-580C-B736-1904-B8070CF96BCA}"/>
              </a:ext>
            </a:extLst>
          </p:cNvPr>
          <p:cNvSpPr/>
          <p:nvPr/>
        </p:nvSpPr>
        <p:spPr>
          <a:xfrm>
            <a:off x="3553870" y="756377"/>
            <a:ext cx="5570738" cy="45719"/>
          </a:xfrm>
          <a:prstGeom prst="rect">
            <a:avLst/>
          </a:prstGeom>
          <a:solidFill>
            <a:srgbClr val="F9C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B4F676-6557-5012-034B-92552029143F}"/>
              </a:ext>
            </a:extLst>
          </p:cNvPr>
          <p:cNvSpPr txBox="1"/>
          <p:nvPr/>
        </p:nvSpPr>
        <p:spPr>
          <a:xfrm>
            <a:off x="683240" y="1177758"/>
            <a:ext cx="7383366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Host events or sponsor local events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Many local event websites list sponsors and partners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Great way to get new clients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Also get media coverage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support charities or organizations you believe in</a:t>
            </a:r>
          </a:p>
          <a:p>
            <a:endParaRPr lang="en-US" dirty="0">
              <a:solidFill>
                <a:schemeClr val="bg1"/>
              </a:solidFill>
              <a:latin typeface="Cinzel ExtraBold" pitchFamily="2" charset="0"/>
            </a:endParaRPr>
          </a:p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submit your business to local data aggregators</a:t>
            </a:r>
          </a:p>
          <a:p>
            <a:r>
              <a:rPr lang="en-US" i="1" dirty="0">
                <a:solidFill>
                  <a:srgbClr val="FFE81F"/>
                </a:solidFill>
                <a:latin typeface="Cinzel ExtraBold" pitchFamily="2" charset="0"/>
              </a:rPr>
              <a:t>Local data aggregators collect and distribute business information to a wide range of directories</a:t>
            </a:r>
          </a:p>
          <a:p>
            <a:r>
              <a:rPr lang="en-US" i="1" dirty="0">
                <a:solidFill>
                  <a:srgbClr val="FFE81F"/>
                </a:solidFill>
                <a:latin typeface="Cinzel ExtraBold" pitchFamily="2" charset="0"/>
              </a:rPr>
              <a:t>and search engines. 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increase your visibility in local search results 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And generate citations.</a:t>
            </a:r>
          </a:p>
          <a:p>
            <a:pPr marL="285750" indent="-285750">
              <a:buFont typeface="Arial" panose="020B0604020202020204"/>
              <a:buChar char="•"/>
            </a:pPr>
            <a:endParaRPr lang="en-US" dirty="0">
              <a:solidFill>
                <a:schemeClr val="bg1"/>
              </a:solidFill>
              <a:latin typeface="Cinzel ExtraBold" pitchFamily="2" charset="0"/>
            </a:endParaRPr>
          </a:p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Create a Wikipedia page for your business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widely-used and respected source of information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can help to generate backlinks and citations from other websites.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9E6A194-ACFA-8DEE-5BDA-B6AE0E0AA8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1779" y="-261496"/>
            <a:ext cx="1597290" cy="145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5332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1570F91-CFD7-4276-DB5D-B2793F9F2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6152" y="1513519"/>
            <a:ext cx="5395428" cy="60355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744EA5-66A6-EE39-8BA3-9ED36765C811}"/>
              </a:ext>
            </a:extLst>
          </p:cNvPr>
          <p:cNvSpPr txBox="1"/>
          <p:nvPr/>
        </p:nvSpPr>
        <p:spPr>
          <a:xfrm>
            <a:off x="3242568" y="171604"/>
            <a:ext cx="6331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tar Jedi" panose="040B0000000000000000" pitchFamily="82" charset="0"/>
                <a:ea typeface="+mn-ea"/>
                <a:cs typeface="+mn-cs"/>
              </a:rPr>
              <a:t>Advanced Tricks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0D568A-580C-B736-1904-B8070CF96BCA}"/>
              </a:ext>
            </a:extLst>
          </p:cNvPr>
          <p:cNvSpPr/>
          <p:nvPr/>
        </p:nvSpPr>
        <p:spPr>
          <a:xfrm>
            <a:off x="3553870" y="756377"/>
            <a:ext cx="5570738" cy="45719"/>
          </a:xfrm>
          <a:prstGeom prst="rect">
            <a:avLst/>
          </a:prstGeom>
          <a:solidFill>
            <a:srgbClr val="F9C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B4F676-6557-5012-034B-92552029143F}"/>
              </a:ext>
            </a:extLst>
          </p:cNvPr>
          <p:cNvSpPr txBox="1"/>
          <p:nvPr/>
        </p:nvSpPr>
        <p:spPr>
          <a:xfrm>
            <a:off x="683240" y="1177758"/>
            <a:ext cx="7383366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u="sng" dirty="0">
                <a:solidFill>
                  <a:srgbClr val="FFE81F"/>
                </a:solidFill>
                <a:latin typeface="Cinzel ExtraBold" pitchFamily="2" charset="0"/>
              </a:rPr>
              <a:t>Analyze your competition</a:t>
            </a:r>
          </a:p>
          <a:p>
            <a:endParaRPr lang="en-US" u="sng" dirty="0">
              <a:solidFill>
                <a:srgbClr val="FFE81F"/>
              </a:solidFill>
              <a:latin typeface="Cinzel ExtraBold" pitchFamily="2" charset="0"/>
            </a:endParaRPr>
          </a:p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Use a backlink analysis tool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Tools such as </a:t>
            </a:r>
            <a:r>
              <a:rPr lang="en-US" dirty="0" err="1">
                <a:solidFill>
                  <a:schemeClr val="bg1"/>
                </a:solidFill>
                <a:latin typeface="Cinzel ExtraBold" pitchFamily="2" charset="0"/>
              </a:rPr>
              <a:t>Ahrefs</a:t>
            </a: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, SEMrush, and Majestic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enter a competitor's website and view a list of the backlinks pointing to their website</a:t>
            </a:r>
          </a:p>
          <a:p>
            <a:endParaRPr lang="en-US" dirty="0">
              <a:solidFill>
                <a:srgbClr val="FFE81F"/>
              </a:solidFill>
              <a:latin typeface="Cinzel ExtraBold" pitchFamily="2" charset="0"/>
            </a:endParaRPr>
          </a:p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Use Google search console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use the "Links" report to see which sites are linking to competitors 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Gives a list of the websites and pages that are linking to your competition</a:t>
            </a:r>
          </a:p>
          <a:p>
            <a:endParaRPr lang="en-US" dirty="0">
              <a:solidFill>
                <a:schemeClr val="bg1"/>
              </a:solidFill>
              <a:latin typeface="Cinzel ExtraBold" pitchFamily="2" charset="0"/>
            </a:endParaRPr>
          </a:p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Check link-building strategies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Look at other hypnotist’s websites and see what kind of strategies they use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Do they have a resource page?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do they guest post on other websites?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do they participate in online communities or forums?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9E6A194-ACFA-8DEE-5BDA-B6AE0E0AA8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1779" y="-261496"/>
            <a:ext cx="1597290" cy="145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6777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EB09940-1464-FF13-707B-F65B80517B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6152" y="1513519"/>
            <a:ext cx="5395428" cy="60355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744EA5-66A6-EE39-8BA3-9ED36765C811}"/>
              </a:ext>
            </a:extLst>
          </p:cNvPr>
          <p:cNvSpPr txBox="1"/>
          <p:nvPr/>
        </p:nvSpPr>
        <p:spPr>
          <a:xfrm>
            <a:off x="3242568" y="171604"/>
            <a:ext cx="6331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tar Jedi" panose="040B0000000000000000" pitchFamily="82" charset="0"/>
                <a:ea typeface="+mn-ea"/>
                <a:cs typeface="+mn-cs"/>
              </a:rPr>
              <a:t>Advanced Tricks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0D568A-580C-B736-1904-B8070CF96BCA}"/>
              </a:ext>
            </a:extLst>
          </p:cNvPr>
          <p:cNvSpPr/>
          <p:nvPr/>
        </p:nvSpPr>
        <p:spPr>
          <a:xfrm>
            <a:off x="3553870" y="756377"/>
            <a:ext cx="5570738" cy="45719"/>
          </a:xfrm>
          <a:prstGeom prst="rect">
            <a:avLst/>
          </a:prstGeom>
          <a:solidFill>
            <a:srgbClr val="F9C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B4F676-6557-5012-034B-92552029143F}"/>
              </a:ext>
            </a:extLst>
          </p:cNvPr>
          <p:cNvSpPr txBox="1"/>
          <p:nvPr/>
        </p:nvSpPr>
        <p:spPr>
          <a:xfrm>
            <a:off x="683240" y="1177758"/>
            <a:ext cx="7383366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u="sng" dirty="0">
                <a:solidFill>
                  <a:srgbClr val="FFE81F"/>
                </a:solidFill>
                <a:latin typeface="Cinzel ExtraBold" pitchFamily="2" charset="0"/>
              </a:rPr>
              <a:t>Analyze your competition</a:t>
            </a:r>
          </a:p>
          <a:p>
            <a:endParaRPr lang="en-US" u="sng" dirty="0">
              <a:solidFill>
                <a:srgbClr val="FFE81F"/>
              </a:solidFill>
              <a:latin typeface="Cinzel ExtraBold" pitchFamily="2" charset="0"/>
            </a:endParaRPr>
          </a:p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Use a backlink analysis tool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Tools such as </a:t>
            </a:r>
            <a:r>
              <a:rPr lang="en-US" dirty="0" err="1">
                <a:solidFill>
                  <a:schemeClr val="bg1"/>
                </a:solidFill>
                <a:latin typeface="Cinzel ExtraBold" pitchFamily="2" charset="0"/>
              </a:rPr>
              <a:t>Ahrefs</a:t>
            </a: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, SEMrush, and Majestic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enter a competitor's website and view a list of the backlinks pointing to their website</a:t>
            </a:r>
          </a:p>
          <a:p>
            <a:endParaRPr lang="en-US" dirty="0">
              <a:solidFill>
                <a:srgbClr val="FFE81F"/>
              </a:solidFill>
              <a:latin typeface="Cinzel ExtraBold" pitchFamily="2" charset="0"/>
            </a:endParaRPr>
          </a:p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Use Google search console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use the "Links" report to see which sites are linking to competitors 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Gives a list of the websites and pages that are linking to your competition</a:t>
            </a:r>
          </a:p>
          <a:p>
            <a:endParaRPr lang="en-US" dirty="0">
              <a:solidFill>
                <a:schemeClr val="bg1"/>
              </a:solidFill>
              <a:latin typeface="Cinzel ExtraBold" pitchFamily="2" charset="0"/>
            </a:endParaRPr>
          </a:p>
          <a:p>
            <a:r>
              <a:rPr lang="en-US" dirty="0">
                <a:solidFill>
                  <a:srgbClr val="FFE81F"/>
                </a:solidFill>
                <a:latin typeface="Cinzel ExtraBold" pitchFamily="2" charset="0"/>
              </a:rPr>
              <a:t>Check link-building strategies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Look at other hypnotist’s websites and see what kind of strategies they use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Do they have a resource page?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do they guest post on other websites?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do they participate in online communities or forums?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9E6A194-ACFA-8DEE-5BDA-B6AE0E0AA8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1779" y="-261496"/>
            <a:ext cx="1597290" cy="145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1242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744EA5-66A6-EE39-8BA3-9ED36765C811}"/>
              </a:ext>
            </a:extLst>
          </p:cNvPr>
          <p:cNvSpPr txBox="1"/>
          <p:nvPr/>
        </p:nvSpPr>
        <p:spPr>
          <a:xfrm>
            <a:off x="3242568" y="171604"/>
            <a:ext cx="6331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tar Jedi" panose="040B0000000000000000" pitchFamily="82" charset="0"/>
                <a:ea typeface="+mn-ea"/>
                <a:cs typeface="+mn-cs"/>
              </a:rPr>
              <a:t>Final Advice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0D568A-580C-B736-1904-B8070CF96BCA}"/>
              </a:ext>
            </a:extLst>
          </p:cNvPr>
          <p:cNvSpPr/>
          <p:nvPr/>
        </p:nvSpPr>
        <p:spPr>
          <a:xfrm>
            <a:off x="3553870" y="756377"/>
            <a:ext cx="5570738" cy="45719"/>
          </a:xfrm>
          <a:prstGeom prst="rect">
            <a:avLst/>
          </a:prstGeom>
          <a:solidFill>
            <a:srgbClr val="F9C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B4F676-6557-5012-034B-92552029143F}"/>
              </a:ext>
            </a:extLst>
          </p:cNvPr>
          <p:cNvSpPr txBox="1"/>
          <p:nvPr/>
        </p:nvSpPr>
        <p:spPr>
          <a:xfrm>
            <a:off x="683240" y="1177758"/>
            <a:ext cx="815596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Be consistent with your business information across all platforms you must.</a:t>
            </a:r>
          </a:p>
          <a:p>
            <a:endParaRPr lang="en-US" dirty="0">
              <a:solidFill>
                <a:schemeClr val="bg1"/>
              </a:solidFill>
              <a:latin typeface="Cinzel ExtraBold" pitchFamily="2" charset="0"/>
            </a:endParaRP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use local keywords in your website's content, meta tags, and alt tags, but use them in a natural and relevant way you should.</a:t>
            </a:r>
          </a:p>
          <a:p>
            <a:pPr marL="285750" indent="-285750">
              <a:buFont typeface="Arial" panose="020B0604020202020204"/>
              <a:buChar char="•"/>
            </a:pPr>
            <a:endParaRPr lang="en-US" dirty="0">
              <a:solidFill>
                <a:schemeClr val="bg1"/>
              </a:solidFill>
              <a:latin typeface="Cinzel ExtraBold" pitchFamily="2" charset="0"/>
            </a:endParaRP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Respond to reviews, both positive and negative, in a timely and professional manner. Remember to not give in to hate for it is the way to the dark side.</a:t>
            </a:r>
          </a:p>
          <a:p>
            <a:pPr marL="285750" indent="-285750">
              <a:buFont typeface="Arial" panose="020B0604020202020204"/>
              <a:buChar char="•"/>
            </a:pPr>
            <a:endParaRPr lang="en-US" dirty="0">
              <a:solidFill>
                <a:schemeClr val="bg1"/>
              </a:solidFill>
              <a:latin typeface="Cinzel ExtraBold" pitchFamily="2" charset="0"/>
            </a:endParaRPr>
          </a:p>
          <a:p>
            <a:pPr marL="285750" indent="-285750">
              <a:buFont typeface="Arial" panose="020B0604020202020204"/>
              <a:buChar char="•"/>
            </a:pPr>
            <a:r>
              <a:rPr lang="en-US" dirty="0">
                <a:solidFill>
                  <a:schemeClr val="bg1"/>
                </a:solidFill>
                <a:latin typeface="Cinzel ExtraBold" pitchFamily="2" charset="0"/>
              </a:rPr>
              <a:t>Use the power of storytelling in your Google Posts. make them more engaging it will, and will increase the chances of them being shared.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BFDE25-1896-3FDA-4F5F-CA14EB4E21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2282" y="2517597"/>
            <a:ext cx="2795892" cy="4403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2725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E1B805-24D8-E0DB-41CE-65936EB3270A}"/>
              </a:ext>
            </a:extLst>
          </p:cNvPr>
          <p:cNvSpPr txBox="1"/>
          <p:nvPr/>
        </p:nvSpPr>
        <p:spPr>
          <a:xfrm>
            <a:off x="3613590" y="3045869"/>
            <a:ext cx="4964821" cy="11880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9600" dirty="0">
                <a:solidFill>
                  <a:schemeClr val="bg1"/>
                </a:solidFill>
                <a:latin typeface="Star Jedi" panose="040B0000000000000000" pitchFamily="82" charset="0"/>
              </a:rPr>
              <a:t>THANKS</a:t>
            </a:r>
            <a:endParaRPr lang="en-IN" sz="9600" dirty="0">
              <a:solidFill>
                <a:schemeClr val="bg1"/>
              </a:solidFill>
              <a:latin typeface="Star Jedi" panose="040B00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1583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E1B805-24D8-E0DB-41CE-65936EB3270A}"/>
              </a:ext>
            </a:extLst>
          </p:cNvPr>
          <p:cNvSpPr txBox="1"/>
          <p:nvPr/>
        </p:nvSpPr>
        <p:spPr>
          <a:xfrm>
            <a:off x="4093688" y="544716"/>
            <a:ext cx="4004622" cy="6401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4800" dirty="0">
                <a:solidFill>
                  <a:schemeClr val="bg1"/>
                </a:solidFill>
                <a:latin typeface="Star Jedi" panose="040B0000000000000000" pitchFamily="82" charset="0"/>
              </a:rPr>
              <a:t>resources</a:t>
            </a:r>
            <a:endParaRPr lang="en-IN" sz="4800" dirty="0">
              <a:solidFill>
                <a:schemeClr val="bg1"/>
              </a:solidFill>
              <a:latin typeface="Star Jedi" panose="040B0000000000000000" pitchFamily="8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818633-729D-0E47-D2C7-D8C3884F43EC}"/>
              </a:ext>
            </a:extLst>
          </p:cNvPr>
          <p:cNvSpPr txBox="1"/>
          <p:nvPr/>
        </p:nvSpPr>
        <p:spPr>
          <a:xfrm>
            <a:off x="1766047" y="1918447"/>
            <a:ext cx="4300857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hlinkClick r:id="rId2"/>
              </a:rPr>
              <a:t>https://herosjourneyhypnosis.com/mihc23/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hlinkClick r:id="rId3"/>
              </a:rPr>
              <a:t>https://libertybusinesshub.com/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Where to contact me</a:t>
            </a:r>
          </a:p>
          <a:p>
            <a:r>
              <a:rPr lang="en-US" dirty="0">
                <a:solidFill>
                  <a:schemeClr val="bg1"/>
                </a:solidFill>
                <a:hlinkClick r:id="rId4"/>
              </a:rPr>
              <a:t>https://hoosierhypnosis.com/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317-699-1066</a:t>
            </a:r>
          </a:p>
          <a:p>
            <a:r>
              <a:rPr lang="en-US" dirty="0">
                <a:solidFill>
                  <a:schemeClr val="bg1"/>
                </a:solidFill>
                <a:hlinkClick r:id="rId5"/>
              </a:rPr>
              <a:t>hoosierhypnosis@gmail.com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5640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4000</TotalTime>
  <Words>2564</Words>
  <Application>Microsoft Office PowerPoint</Application>
  <PresentationFormat>Widescreen</PresentationFormat>
  <Paragraphs>395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Calibri</vt:lpstr>
      <vt:lpstr>Rubik</vt:lpstr>
      <vt:lpstr>Star Jedi</vt:lpstr>
      <vt:lpstr>Cinzel ExtraBold</vt:lpstr>
      <vt:lpstr>Arial</vt:lpstr>
      <vt:lpstr>Star Jedi Hollow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Sapling Creations</dc:creator>
  <cp:lastModifiedBy>Harry Pierce</cp:lastModifiedBy>
  <cp:revision>426</cp:revision>
  <dcterms:created xsi:type="dcterms:W3CDTF">2021-11-17T09:33:18Z</dcterms:created>
  <dcterms:modified xsi:type="dcterms:W3CDTF">2023-08-25T10:16:06Z</dcterms:modified>
</cp:coreProperties>
</file>